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7" r:id="rId1"/>
  </p:sldMasterIdLst>
  <p:sldIdLst>
    <p:sldId id="256" r:id="rId2"/>
    <p:sldId id="257" r:id="rId3"/>
    <p:sldId id="258" r:id="rId4"/>
    <p:sldId id="260" r:id="rId5"/>
    <p:sldId id="272" r:id="rId6"/>
    <p:sldId id="268" r:id="rId7"/>
    <p:sldId id="271" r:id="rId8"/>
    <p:sldId id="261" r:id="rId9"/>
    <p:sldId id="270" r:id="rId10"/>
    <p:sldId id="263" r:id="rId11"/>
    <p:sldId id="267" r:id="rId12"/>
    <p:sldId id="262" r:id="rId13"/>
    <p:sldId id="265" r:id="rId14"/>
    <p:sldId id="264"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a:xfrm>
            <a:off x="2692397" y="5037663"/>
            <a:ext cx="5214635" cy="279400"/>
          </a:xfrm>
        </p:spPr>
        <p:txBody>
          <a:bodyPr/>
          <a:lstStyle/>
          <a:p>
            <a:endParaRPr lang="he-IL"/>
          </a:p>
        </p:txBody>
      </p:sp>
      <p:sp>
        <p:nvSpPr>
          <p:cNvPr id="6" name="Slide Number Placeholder 5"/>
          <p:cNvSpPr>
            <a:spLocks noGrp="1"/>
          </p:cNvSpPr>
          <p:nvPr>
            <p:ph type="sldNum" sz="quarter" idx="12"/>
          </p:nvPr>
        </p:nvSpPr>
        <p:spPr>
          <a:xfrm>
            <a:off x="8956900" y="5037663"/>
            <a:ext cx="551167" cy="279400"/>
          </a:xfrm>
        </p:spPr>
        <p:txBody>
          <a:bodyPr/>
          <a:lstStyle/>
          <a:p>
            <a:fld id="{54D7EF2B-E96B-4879-98CA-D6DA9839C7FF}" type="slidenum">
              <a:rPr lang="he-IL" smtClean="0"/>
              <a:t>‹#›</a:t>
            </a:fld>
            <a:endParaRPr lang="he-IL"/>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267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310977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7754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he-IL"/>
              <a:t>לחץ כדי לערוך סגנון כותרת של תבנית בסיס</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e-IL"/>
              <a:t>לחץ כדי לערוך סגנונות טקסט של תבנית בסיס</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8945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3011002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כרטיס שם עם ציטוט">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he-IL"/>
              <a:t>לחץ כדי לערוך סגנון כותרת של תבנית בסיס</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3618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נכון או לא נכו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he-IL"/>
              <a:t>לחץ כדי לערוך סגנון כותרת של תבנית בסיס</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32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3685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106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כותרת וטקסט">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95BDE62-59BD-29B4-FE4C-063CA476FD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3B8BFCB-E0AA-24B7-5BDB-7DD62C1B9445}"/>
              </a:ext>
            </a:extLst>
          </p:cNvPr>
          <p:cNvSpPr>
            <a:spLocks noGrp="1"/>
          </p:cNvSpPr>
          <p:nvPr>
            <p:ph type="body"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742602D-B4E6-3B2E-DBB1-5003EE552330}"/>
              </a:ext>
            </a:extLst>
          </p:cNvPr>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מציין מיקום של כותרת תחתונה 4">
            <a:extLst>
              <a:ext uri="{FF2B5EF4-FFF2-40B4-BE49-F238E27FC236}">
                <a16:creationId xmlns:a16="http://schemas.microsoft.com/office/drawing/2014/main" id="{36C158DA-25BD-7E35-782E-1A17E2587AD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265C08-6EEA-EF76-877D-76EA9B009CC8}"/>
              </a:ext>
            </a:extLst>
          </p:cNvPr>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262940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138489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54D7EF2B-E96B-4879-98CA-D6DA9839C7FF}" type="slidenum">
              <a:rPr lang="he-IL" smtClean="0"/>
              <a:t>‹#›</a:t>
            </a:fld>
            <a:endParaRPr lang="he-IL"/>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4816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349343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54D7EF2B-E96B-4879-98CA-D6DA9839C7FF}" type="slidenum">
              <a:rPr lang="he-IL" smtClean="0"/>
              <a:t>‹#›</a:t>
            </a:fld>
            <a:endParaRPr lang="he-IL"/>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709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54D7EF2B-E96B-4879-98CA-D6DA9839C7FF}" type="slidenum">
              <a:rPr lang="he-IL" smtClean="0"/>
              <a:t>‹#›</a:t>
            </a:fld>
            <a:endParaRPr lang="he-IL"/>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553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103824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4D7EF2B-E96B-4879-98CA-D6DA9839C7FF}" type="slidenum">
              <a:rPr lang="he-IL" smtClean="0"/>
              <a:t>‹#›</a:t>
            </a:fld>
            <a:endParaRPr lang="he-IL"/>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854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he-IL"/>
              <a:t>לחץ כדי לערוך סגנון כותרת של תבנית בסיס</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9C8785AD-4743-4F1B-B022-010D259AE99C}" type="datetimeFigureOut">
              <a:rPr lang="he-IL" smtClean="0"/>
              <a:t>ה'/תמוז/תשפ"ד</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54D7EF2B-E96B-4879-98CA-D6DA9839C7FF}" type="slidenum">
              <a:rPr lang="he-IL" smtClean="0"/>
              <a:t>‹#›</a:t>
            </a:fld>
            <a:endParaRPr lang="he-IL"/>
          </a:p>
        </p:txBody>
      </p:sp>
    </p:spTree>
    <p:extLst>
      <p:ext uri="{BB962C8B-B14F-4D97-AF65-F5344CB8AC3E}">
        <p14:creationId xmlns:p14="http://schemas.microsoft.com/office/powerpoint/2010/main" val="197246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8785AD-4743-4F1B-B022-010D259AE99C}" type="datetimeFigureOut">
              <a:rPr lang="he-IL" smtClean="0"/>
              <a:t>ה'/תמוז/תשפ"ד</a:t>
            </a:fld>
            <a:endParaRPr lang="he-IL"/>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he-IL"/>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4D7EF2B-E96B-4879-98CA-D6DA9839C7FF}" type="slidenum">
              <a:rPr lang="he-IL" smtClean="0"/>
              <a:t>‹#›</a:t>
            </a:fld>
            <a:endParaRPr lang="he-IL"/>
          </a:p>
        </p:txBody>
      </p:sp>
    </p:spTree>
    <p:extLst>
      <p:ext uri="{BB962C8B-B14F-4D97-AF65-F5344CB8AC3E}">
        <p14:creationId xmlns:p14="http://schemas.microsoft.com/office/powerpoint/2010/main" val="384591420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hyperlink" Target="https://drive.google.com/drive/folders/1dJ4p3yP9_EBk-3cM39kMNu7sSy2aXTvs?usp=sharing"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17B5E7-82EF-4F98-88F9-C0D5A5E823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7" name="Picture 16">
              <a:extLst>
                <a:ext uri="{FF2B5EF4-FFF2-40B4-BE49-F238E27FC236}">
                  <a16:creationId xmlns:a16="http://schemas.microsoft.com/office/drawing/2014/main" id="{EDA38C96-883D-497B-8F5D-D7E435243DA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8" name="Rectangle 17">
              <a:extLst>
                <a:ext uri="{FF2B5EF4-FFF2-40B4-BE49-F238E27FC236}">
                  <a16:creationId xmlns:a16="http://schemas.microsoft.com/office/drawing/2014/main" id="{DB488A02-ECF8-47A5-806C-8CDF9935E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285750" indent="-285750" algn="r" rtl="1">
                <a:buFont typeface="Arial" panose="020B0604020202020204" pitchFamily="34" charset="0"/>
                <a:buChar char="•"/>
              </a:pPr>
              <a:endParaRPr lang="he-IL"/>
            </a:p>
          </p:txBody>
        </p:sp>
        <p:pic>
          <p:nvPicPr>
            <p:cNvPr id="19" name="Picture 18">
              <a:extLst>
                <a:ext uri="{FF2B5EF4-FFF2-40B4-BE49-F238E27FC236}">
                  <a16:creationId xmlns:a16="http://schemas.microsoft.com/office/drawing/2014/main" id="{40566D3B-3450-407D-9C9E-622BF0D97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0" name="Picture 19">
              <a:extLst>
                <a:ext uri="{FF2B5EF4-FFF2-40B4-BE49-F238E27FC236}">
                  <a16:creationId xmlns:a16="http://schemas.microsoft.com/office/drawing/2014/main" id="{04FE625F-F961-4FE5-95C8-0AE28A5D55C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22" name="Straight Connector 21">
            <a:extLst>
              <a:ext uri="{FF2B5EF4-FFF2-40B4-BE49-F238E27FC236}">
                <a16:creationId xmlns:a16="http://schemas.microsoft.com/office/drawing/2014/main" id="{F54A39E9-7329-429E-AA37-5988745878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1D39ECD8-0E3E-43C1-9E56-3604E9A15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1B592F0F-402B-4FF5-BC6B-00A024655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7" name="Picture 26">
              <a:extLst>
                <a:ext uri="{FF2B5EF4-FFF2-40B4-BE49-F238E27FC236}">
                  <a16:creationId xmlns:a16="http://schemas.microsoft.com/office/drawing/2014/main" id="{8EF0DA20-3B85-45BF-BA3A-BFB1E8447C8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8" name="Rectangle 27">
              <a:extLst>
                <a:ext uri="{FF2B5EF4-FFF2-40B4-BE49-F238E27FC236}">
                  <a16:creationId xmlns:a16="http://schemas.microsoft.com/office/drawing/2014/main" id="{8777C3F1-A465-43B3-85B0-DD54F9F15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pPr marL="285750" indent="-285750" algn="r" rtl="1">
                <a:buFont typeface="Arial" panose="020B0604020202020204" pitchFamily="34" charset="0"/>
                <a:buChar char="•"/>
              </a:pPr>
              <a:endParaRPr lang="he-IL"/>
            </a:p>
          </p:txBody>
        </p:sp>
        <p:pic>
          <p:nvPicPr>
            <p:cNvPr id="29" name="Picture 28">
              <a:extLst>
                <a:ext uri="{FF2B5EF4-FFF2-40B4-BE49-F238E27FC236}">
                  <a16:creationId xmlns:a16="http://schemas.microsoft.com/office/drawing/2014/main" id="{1DB29FDA-E291-482E-AAF5-3E0C5C3214A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0" name="Picture 29">
              <a:extLst>
                <a:ext uri="{FF2B5EF4-FFF2-40B4-BE49-F238E27FC236}">
                  <a16:creationId xmlns:a16="http://schemas.microsoft.com/office/drawing/2014/main" id="{00024A88-E45C-43D3-B94F-346AF518B1C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כותרת 1">
            <a:extLst>
              <a:ext uri="{FF2B5EF4-FFF2-40B4-BE49-F238E27FC236}">
                <a16:creationId xmlns:a16="http://schemas.microsoft.com/office/drawing/2014/main" id="{43A35B2D-4321-030F-604F-B928B0190115}"/>
              </a:ext>
            </a:extLst>
          </p:cNvPr>
          <p:cNvSpPr>
            <a:spLocks noGrp="1"/>
          </p:cNvSpPr>
          <p:nvPr>
            <p:ph type="title"/>
          </p:nvPr>
        </p:nvSpPr>
        <p:spPr>
          <a:xfrm>
            <a:off x="1170564" y="982132"/>
            <a:ext cx="4561069" cy="1416721"/>
          </a:xfrm>
        </p:spPr>
        <p:txBody>
          <a:bodyPr vert="horz" lIns="91440" tIns="45720" rIns="91440" bIns="45720" rtlCol="0" anchor="ctr">
            <a:normAutofit/>
          </a:bodyPr>
          <a:lstStyle/>
          <a:p>
            <a:pPr marR="0"/>
            <a:r>
              <a:rPr lang="en-US" sz="5400" b="1" i="0" u="none" strike="noStrike" baseline="0" dirty="0" err="1"/>
              <a:t>חותם</a:t>
            </a:r>
            <a:r>
              <a:rPr lang="en-US" sz="5400" b="1" i="0" u="none" strike="noStrike" baseline="0" dirty="0"/>
              <a:t> </a:t>
            </a:r>
            <a:r>
              <a:rPr lang="en-US" sz="5400" b="1" i="0" u="none" strike="noStrike" baseline="0" dirty="0" err="1"/>
              <a:t>בדמותם</a:t>
            </a:r>
            <a:endParaRPr lang="en-US" sz="5400" b="1" i="0" u="none" strike="noStrike" baseline="0" dirty="0"/>
          </a:p>
        </p:txBody>
      </p:sp>
      <p:cxnSp>
        <p:nvCxnSpPr>
          <p:cNvPr id="32" name="Straight Connector 31">
            <a:extLst>
              <a:ext uri="{FF2B5EF4-FFF2-40B4-BE49-F238E27FC236}">
                <a16:creationId xmlns:a16="http://schemas.microsoft.com/office/drawing/2014/main" id="{DFBD34B5-7777-4A8A-8ED2-97A4A3C27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39418" y="2400639"/>
            <a:ext cx="402336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מציין מיקום טקסט 2">
            <a:extLst>
              <a:ext uri="{FF2B5EF4-FFF2-40B4-BE49-F238E27FC236}">
                <a16:creationId xmlns:a16="http://schemas.microsoft.com/office/drawing/2014/main" id="{1F5E96AE-83D7-714D-B989-225592E7FFB5}"/>
              </a:ext>
            </a:extLst>
          </p:cNvPr>
          <p:cNvSpPr>
            <a:spLocks noGrp="1"/>
          </p:cNvSpPr>
          <p:nvPr>
            <p:ph type="body" idx="1"/>
          </p:nvPr>
        </p:nvSpPr>
        <p:spPr>
          <a:xfrm>
            <a:off x="1167385" y="2556932"/>
            <a:ext cx="4567427" cy="3318936"/>
          </a:xfrm>
        </p:spPr>
        <p:txBody>
          <a:bodyPr vert="horz" lIns="91440" tIns="45720" rIns="91440" bIns="45720" rtlCol="0" anchor="t">
            <a:normAutofit/>
          </a:bodyPr>
          <a:lstStyle/>
          <a:p>
            <a:pPr marL="0" marR="0" lvl="0" indent="0" algn="ctr">
              <a:buNone/>
            </a:pPr>
            <a:r>
              <a:rPr lang="en-US" b="0" i="0" u="none" strike="noStrike" baseline="0" dirty="0" err="1"/>
              <a:t>מגמת</a:t>
            </a:r>
            <a:r>
              <a:rPr lang="en-US" b="0" i="0" u="none" strike="noStrike" baseline="0" dirty="0"/>
              <a:t> </a:t>
            </a:r>
            <a:r>
              <a:rPr lang="en-US" b="0" i="0" u="none" strike="noStrike" baseline="0" dirty="0" err="1"/>
              <a:t>אמנות</a:t>
            </a:r>
            <a:r>
              <a:rPr lang="en-US" b="0" i="0" u="none" strike="noStrike" baseline="0" dirty="0"/>
              <a:t> </a:t>
            </a:r>
            <a:r>
              <a:rPr lang="en-US" b="0" i="0" u="none" strike="noStrike" baseline="0" dirty="0" err="1"/>
              <a:t>י"א</a:t>
            </a:r>
            <a:r>
              <a:rPr lang="en-US" b="0" i="0" u="none" strike="noStrike" baseline="0" dirty="0"/>
              <a:t> </a:t>
            </a:r>
            <a:r>
              <a:rPr lang="en-US" b="0" i="0" u="none" strike="noStrike" baseline="0" dirty="0" err="1"/>
              <a:t>מציגה</a:t>
            </a:r>
            <a:r>
              <a:rPr lang="en-US" b="0" i="0" u="none" strike="noStrike" baseline="0" dirty="0"/>
              <a:t> </a:t>
            </a:r>
            <a:r>
              <a:rPr lang="en-US" b="0" i="0" u="none" strike="noStrike" baseline="0" dirty="0" err="1"/>
              <a:t>יצירת</a:t>
            </a:r>
            <a:r>
              <a:rPr lang="en-US" b="0" i="0" u="none" strike="noStrike" baseline="0" dirty="0"/>
              <a:t> </a:t>
            </a:r>
            <a:r>
              <a:rPr lang="en-US" b="0" i="0" u="none" strike="noStrike" baseline="0" dirty="0" err="1"/>
              <a:t>סמל</a:t>
            </a:r>
            <a:r>
              <a:rPr lang="en-US" b="0" i="0" u="none" strike="noStrike" baseline="0" dirty="0"/>
              <a:t> </a:t>
            </a:r>
            <a:r>
              <a:rPr lang="en-US" b="0" i="0" u="none" strike="noStrike" baseline="0" dirty="0" err="1"/>
              <a:t>על</a:t>
            </a:r>
            <a:r>
              <a:rPr lang="en-US" b="0" i="0" u="none" strike="noStrike" baseline="0" dirty="0"/>
              <a:t> </a:t>
            </a:r>
            <a:r>
              <a:rPr lang="en-US" b="0" i="0" u="none" strike="noStrike" baseline="0" dirty="0" err="1"/>
              <a:t>חולצה</a:t>
            </a:r>
            <a:r>
              <a:rPr lang="en-US" b="0" i="0" u="none" strike="noStrike" baseline="0" dirty="0"/>
              <a:t> </a:t>
            </a:r>
            <a:r>
              <a:rPr lang="en-US" b="0" i="0" u="none" strike="noStrike" baseline="0" dirty="0" err="1"/>
              <a:t>לזכר</a:t>
            </a:r>
            <a:r>
              <a:rPr lang="en-US" dirty="0"/>
              <a:t> </a:t>
            </a:r>
            <a:r>
              <a:rPr lang="en-US" b="0" i="0" u="none" strike="noStrike" baseline="0" dirty="0" err="1"/>
              <a:t>בוגרי</a:t>
            </a:r>
            <a:r>
              <a:rPr lang="en-US" b="0" i="0" u="none" strike="noStrike" baseline="0" dirty="0"/>
              <a:t> </a:t>
            </a:r>
            <a:r>
              <a:rPr lang="en-US" b="0" i="0" u="none" strike="noStrike" baseline="0" dirty="0" err="1"/>
              <a:t>בית</a:t>
            </a:r>
            <a:r>
              <a:rPr lang="en-US" b="0" i="0" u="none" strike="noStrike" baseline="0" dirty="0"/>
              <a:t> </a:t>
            </a:r>
            <a:r>
              <a:rPr lang="en-US" b="0" i="0" u="none" strike="noStrike" baseline="0" dirty="0" err="1"/>
              <a:t>ספר</a:t>
            </a:r>
            <a:r>
              <a:rPr lang="en-US" b="0" i="0" u="none" strike="noStrike" baseline="0" dirty="0"/>
              <a:t>.</a:t>
            </a:r>
          </a:p>
          <a:p>
            <a:pPr marL="0" marR="0" lvl="0" indent="0" algn="ctr">
              <a:buNone/>
            </a:pPr>
            <a:r>
              <a:rPr lang="en-US" dirty="0" err="1"/>
              <a:t>חולצה</a:t>
            </a:r>
            <a:r>
              <a:rPr lang="en-US" dirty="0"/>
              <a:t>, </a:t>
            </a:r>
            <a:r>
              <a:rPr lang="en-US" dirty="0" err="1"/>
              <a:t>טי-שירט</a:t>
            </a:r>
            <a:r>
              <a:rPr lang="en-US" dirty="0"/>
              <a:t>, </a:t>
            </a:r>
            <a:r>
              <a:rPr lang="en-US" dirty="0" err="1"/>
              <a:t>הפכה</a:t>
            </a:r>
            <a:r>
              <a:rPr lang="en-US" dirty="0"/>
              <a:t> </a:t>
            </a:r>
            <a:r>
              <a:rPr lang="en-US" dirty="0" err="1"/>
              <a:t>לבסיס</a:t>
            </a:r>
            <a:r>
              <a:rPr lang="en-US" dirty="0"/>
              <a:t> </a:t>
            </a:r>
            <a:r>
              <a:rPr lang="en-US" dirty="0" err="1"/>
              <a:t>לביטוי</a:t>
            </a:r>
            <a:r>
              <a:rPr lang="en-US" dirty="0"/>
              <a:t> </a:t>
            </a:r>
            <a:r>
              <a:rPr lang="en-US" dirty="0" err="1"/>
              <a:t>עצמי</a:t>
            </a:r>
            <a:r>
              <a:rPr lang="en-US" dirty="0"/>
              <a:t> </a:t>
            </a:r>
            <a:r>
              <a:rPr lang="en-US" dirty="0" err="1"/>
              <a:t>ואישי</a:t>
            </a:r>
            <a:r>
              <a:rPr lang="en-US" dirty="0"/>
              <a:t>.</a:t>
            </a:r>
          </a:p>
          <a:p>
            <a:pPr marL="0" marR="0" lvl="0" indent="0" algn="ctr">
              <a:buNone/>
            </a:pPr>
            <a:r>
              <a:rPr lang="en-US" dirty="0" err="1"/>
              <a:t>הרעיון</a:t>
            </a:r>
            <a:r>
              <a:rPr lang="en-US" dirty="0"/>
              <a:t> </a:t>
            </a:r>
            <a:r>
              <a:rPr lang="en-US" dirty="0" err="1"/>
              <a:t>היה</a:t>
            </a:r>
            <a:r>
              <a:rPr lang="en-US" dirty="0"/>
              <a:t> </a:t>
            </a:r>
            <a:r>
              <a:rPr lang="en-US" dirty="0" err="1"/>
              <a:t>ליצור</a:t>
            </a:r>
            <a:r>
              <a:rPr lang="en-US" dirty="0"/>
              <a:t> </a:t>
            </a:r>
            <a:r>
              <a:rPr lang="en-US" dirty="0" err="1"/>
              <a:t>דימוי</a:t>
            </a:r>
            <a:r>
              <a:rPr lang="en-US" dirty="0"/>
              <a:t> </a:t>
            </a:r>
            <a:r>
              <a:rPr lang="en-US" dirty="0" err="1"/>
              <a:t>המייחד</a:t>
            </a:r>
            <a:r>
              <a:rPr lang="en-US" dirty="0"/>
              <a:t> </a:t>
            </a:r>
            <a:r>
              <a:rPr lang="en-US" dirty="0" err="1"/>
              <a:t>את</a:t>
            </a:r>
            <a:r>
              <a:rPr lang="en-US" dirty="0"/>
              <a:t> </a:t>
            </a:r>
            <a:r>
              <a:rPr lang="en-US" dirty="0" err="1"/>
              <a:t>האדם</a:t>
            </a:r>
            <a:r>
              <a:rPr lang="en-US" dirty="0"/>
              <a:t>, </a:t>
            </a:r>
            <a:r>
              <a:rPr lang="en-US" dirty="0" err="1"/>
              <a:t>אך</a:t>
            </a:r>
            <a:r>
              <a:rPr lang="en-US" dirty="0"/>
              <a:t> </a:t>
            </a:r>
            <a:r>
              <a:rPr lang="en-US" dirty="0" err="1"/>
              <a:t>לא</a:t>
            </a:r>
            <a:r>
              <a:rPr lang="en-US" dirty="0"/>
              <a:t> </a:t>
            </a:r>
            <a:r>
              <a:rPr lang="en-US" dirty="0" err="1"/>
              <a:t>דמותו</a:t>
            </a:r>
            <a:r>
              <a:rPr lang="en-US" dirty="0"/>
              <a:t>.</a:t>
            </a:r>
            <a:endParaRPr lang="en-US" b="0" i="0" u="none" strike="noStrike" baseline="0" dirty="0"/>
          </a:p>
          <a:p>
            <a:pPr marL="0" marR="0" lvl="0" indent="0" algn="r"/>
            <a:endParaRPr lang="en-US" sz="1800" b="0" i="0" u="none" strike="noStrike" baseline="0" dirty="0"/>
          </a:p>
        </p:txBody>
      </p:sp>
      <p:pic>
        <p:nvPicPr>
          <p:cNvPr id="9" name="תמונה 8" descr="תמונה שמכילה כתב יד, לבוש, חולצה, קיר&#10;&#10;התיאור נוצר באופן אוטומטי">
            <a:extLst>
              <a:ext uri="{FF2B5EF4-FFF2-40B4-BE49-F238E27FC236}">
                <a16:creationId xmlns:a16="http://schemas.microsoft.com/office/drawing/2014/main" id="{CEBADCFE-37CE-49F9-969F-591213ADFC61}"/>
              </a:ext>
            </a:extLst>
          </p:cNvPr>
          <p:cNvPicPr>
            <a:picLocks noChangeAspect="1"/>
          </p:cNvPicPr>
          <p:nvPr/>
        </p:nvPicPr>
        <p:blipFill rotWithShape="1">
          <a:blip r:embed="rId5">
            <a:extLst>
              <a:ext uri="{28A0092B-C50C-407E-A947-70E740481C1C}">
                <a14:useLocalDpi xmlns:a14="http://schemas.microsoft.com/office/drawing/2010/main" val="0"/>
              </a:ext>
            </a:extLst>
          </a:blip>
          <a:srcRect l="9893" r="12415" b="-1"/>
          <a:stretch/>
        </p:blipFill>
        <p:spPr>
          <a:xfrm>
            <a:off x="6093447" y="821175"/>
            <a:ext cx="2584054" cy="2494531"/>
          </a:xfrm>
          <a:prstGeom prst="rect">
            <a:avLst/>
          </a:prstGeom>
        </p:spPr>
      </p:pic>
      <p:sp>
        <p:nvSpPr>
          <p:cNvPr id="34" name="Rectangle 33">
            <a:extLst>
              <a:ext uri="{FF2B5EF4-FFF2-40B4-BE49-F238E27FC236}">
                <a16:creationId xmlns:a16="http://schemas.microsoft.com/office/drawing/2014/main" id="{018F8D27-BFDB-4BF9-A512-FF930275B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5486" y="821175"/>
            <a:ext cx="2510350" cy="24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תמונה שמכילה טקסט, קרטון, חולצת ספורט, ארגז מטען&#10;&#10;התיאור נוצר באופן אוטומטי">
            <a:extLst>
              <a:ext uri="{FF2B5EF4-FFF2-40B4-BE49-F238E27FC236}">
                <a16:creationId xmlns:a16="http://schemas.microsoft.com/office/drawing/2014/main" id="{663F8E85-D7B9-DCD1-CDC6-762D46FD06E9}"/>
              </a:ext>
            </a:extLst>
          </p:cNvPr>
          <p:cNvPicPr>
            <a:picLocks noChangeAspect="1"/>
          </p:cNvPicPr>
          <p:nvPr/>
        </p:nvPicPr>
        <p:blipFill rotWithShape="1">
          <a:blip r:embed="rId6">
            <a:extLst>
              <a:ext uri="{28A0092B-C50C-407E-A947-70E740481C1C}">
                <a14:useLocalDpi xmlns:a14="http://schemas.microsoft.com/office/drawing/2010/main" val="0"/>
              </a:ext>
            </a:extLst>
          </a:blip>
          <a:srcRect r="2" b="25474"/>
          <a:stretch/>
        </p:blipFill>
        <p:spPr>
          <a:xfrm>
            <a:off x="8855486" y="821175"/>
            <a:ext cx="2510350" cy="2494531"/>
          </a:xfrm>
          <a:prstGeom prst="rect">
            <a:avLst/>
          </a:prstGeom>
        </p:spPr>
      </p:pic>
      <p:pic>
        <p:nvPicPr>
          <p:cNvPr id="11" name="תמונה 10" descr="תמונה שמכילה קיר, בתוך מבנה, רצפה, תקרה&#10;&#10;התיאור נוצר באופן אוטומטי">
            <a:extLst>
              <a:ext uri="{FF2B5EF4-FFF2-40B4-BE49-F238E27FC236}">
                <a16:creationId xmlns:a16="http://schemas.microsoft.com/office/drawing/2014/main" id="{40A291FB-5CC0-6409-F4F4-84E0B3DE1E01}"/>
              </a:ext>
            </a:extLst>
          </p:cNvPr>
          <p:cNvPicPr>
            <a:picLocks noChangeAspect="1"/>
          </p:cNvPicPr>
          <p:nvPr/>
        </p:nvPicPr>
        <p:blipFill rotWithShape="1">
          <a:blip r:embed="rId7">
            <a:extLst>
              <a:ext uri="{28A0092B-C50C-407E-A947-70E740481C1C}">
                <a14:useLocalDpi xmlns:a14="http://schemas.microsoft.com/office/drawing/2010/main" val="0"/>
              </a:ext>
            </a:extLst>
          </a:blip>
          <a:srcRect t="572" r="-2" b="36641"/>
          <a:stretch/>
        </p:blipFill>
        <p:spPr>
          <a:xfrm>
            <a:off x="6093448" y="3453833"/>
            <a:ext cx="5264080" cy="2478837"/>
          </a:xfrm>
          <a:prstGeom prst="rect">
            <a:avLst/>
          </a:prstGeom>
        </p:spPr>
      </p:pic>
    </p:spTree>
    <p:extLst>
      <p:ext uri="{BB962C8B-B14F-4D97-AF65-F5344CB8AC3E}">
        <p14:creationId xmlns:p14="http://schemas.microsoft.com/office/powerpoint/2010/main" val="4268105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725885" y="1001486"/>
            <a:ext cx="5170711" cy="4874382"/>
          </a:xfrm>
        </p:spPr>
        <p:txBody>
          <a:bodyPr>
            <a:normAutofit/>
          </a:bodyPr>
          <a:lstStyle/>
          <a:p>
            <a:pPr marL="914400" lvl="2" indent="0">
              <a:buNone/>
            </a:pPr>
            <a:endParaRPr lang="he-IL" sz="48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R="0" lvl="2" rtl="1"/>
            <a:endParaRPr lang="he-IL" b="0" i="1" u="none" strike="noStrike" kern="100" baseline="0" dirty="0">
              <a:solidFill>
                <a:srgbClr val="0F4761"/>
              </a:solidFill>
              <a:latin typeface="Times New Roman" panose="02020603050405020304" pitchFamily="18" charset="0"/>
            </a:endParaRPr>
          </a:p>
        </p:txBody>
      </p:sp>
      <p:pic>
        <p:nvPicPr>
          <p:cNvPr id="7" name="תמונה 6" descr="תמונה שמכילה ציור, שרטוט, שבלונה, שחור ולבן&#10;&#10;התיאור נוצר באופן אוטומטי">
            <a:extLst>
              <a:ext uri="{FF2B5EF4-FFF2-40B4-BE49-F238E27FC236}">
                <a16:creationId xmlns:a16="http://schemas.microsoft.com/office/drawing/2014/main" id="{6D4A3951-D9F5-D0F6-1723-C60F1B9C9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30008" y="2033576"/>
            <a:ext cx="3503991" cy="2627993"/>
          </a:xfrm>
          <a:prstGeom prst="rect">
            <a:avLst/>
          </a:prstGeom>
        </p:spPr>
      </p:pic>
      <p:pic>
        <p:nvPicPr>
          <p:cNvPr id="9" name="תמונה 8" descr="תמונה שמכילה שחור ולבן, סמל&#10;&#10;התיאור נוצר באופן אוטומטי">
            <a:extLst>
              <a:ext uri="{FF2B5EF4-FFF2-40B4-BE49-F238E27FC236}">
                <a16:creationId xmlns:a16="http://schemas.microsoft.com/office/drawing/2014/main" id="{1E52E553-4AEE-2FB8-2BEB-F7D4C4224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800179" y="1912521"/>
            <a:ext cx="3538763" cy="2654072"/>
          </a:xfrm>
          <a:prstGeom prst="rect">
            <a:avLst/>
          </a:prstGeom>
        </p:spPr>
      </p:pic>
      <p:sp>
        <p:nvSpPr>
          <p:cNvPr id="11" name="תיבת טקסט 10">
            <a:extLst>
              <a:ext uri="{FF2B5EF4-FFF2-40B4-BE49-F238E27FC236}">
                <a16:creationId xmlns:a16="http://schemas.microsoft.com/office/drawing/2014/main" id="{F043EA2C-DCED-FFC1-B42A-0D9CCE706429}"/>
              </a:ext>
            </a:extLst>
          </p:cNvPr>
          <p:cNvSpPr txBox="1"/>
          <p:nvPr/>
        </p:nvSpPr>
        <p:spPr>
          <a:xfrm>
            <a:off x="5588453" y="2483506"/>
            <a:ext cx="2654072" cy="1077218"/>
          </a:xfrm>
          <a:prstGeom prst="rect">
            <a:avLst/>
          </a:prstGeom>
          <a:noFill/>
        </p:spPr>
        <p:txBody>
          <a:bodyPr wrap="square">
            <a:spAutoFit/>
          </a:bodyPr>
          <a:lstStyle/>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בחרתי בעילי נחמן</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אני עשיתי גולש, כי עילי אהב לגלוש.</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רומי </a:t>
            </a:r>
            <a:r>
              <a:rPr lang="he-IL" sz="1600" b="0" i="1" u="none" strike="noStrike" kern="100" baseline="0" dirty="0" err="1">
                <a:solidFill>
                  <a:srgbClr val="0F4761"/>
                </a:solidFill>
                <a:latin typeface="Times New Roman" panose="02020603050405020304" pitchFamily="18" charset="0"/>
                <a:cs typeface="Times New Roman" panose="02020603050405020304" pitchFamily="18" charset="0"/>
              </a:rPr>
              <a:t>אופמן</a:t>
            </a:r>
            <a:endParaRPr lang="he-IL" sz="1600" b="0" i="1" u="none" strike="noStrike" kern="100" baseline="0" dirty="0">
              <a:solidFill>
                <a:srgbClr val="0F4761"/>
              </a:solidFill>
              <a:latin typeface="Times New Roman" panose="02020603050405020304" pitchFamily="18" charset="0"/>
              <a:cs typeface="Times New Roman" panose="02020603050405020304" pitchFamily="18" charset="0"/>
            </a:endParaRPr>
          </a:p>
        </p:txBody>
      </p:sp>
      <p:sp>
        <p:nvSpPr>
          <p:cNvPr id="13" name="תיבת טקסט 12">
            <a:extLst>
              <a:ext uri="{FF2B5EF4-FFF2-40B4-BE49-F238E27FC236}">
                <a16:creationId xmlns:a16="http://schemas.microsoft.com/office/drawing/2014/main" id="{93C00E9B-34A7-E4AB-7636-C8623DD1767D}"/>
              </a:ext>
            </a:extLst>
          </p:cNvPr>
          <p:cNvSpPr txBox="1"/>
          <p:nvPr/>
        </p:nvSpPr>
        <p:spPr>
          <a:xfrm>
            <a:off x="1010497" y="1645383"/>
            <a:ext cx="3006160" cy="3539430"/>
          </a:xfrm>
          <a:prstGeom prst="rect">
            <a:avLst/>
          </a:prstGeom>
          <a:noFill/>
        </p:spPr>
        <p:txBody>
          <a:bodyPr wrap="square">
            <a:spAutoFit/>
          </a:bodyPr>
          <a:lstStyle/>
          <a:p>
            <a:pPr marL="914400" lvl="2" indent="0" algn="r" rtl="1">
              <a:buNone/>
            </a:pPr>
            <a:r>
              <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rPr>
              <a:t>בחרתי בעידו שני</a:t>
            </a:r>
          </a:p>
          <a:p>
            <a:pPr marL="914400" lvl="2" indent="0" algn="r" rtl="1">
              <a:buNone/>
            </a:pPr>
            <a:r>
              <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rPr>
              <a:t>הסמל מחולק ל-2. חלק אחד הוא הסמל של חטיבת הנח״ל בה שירת עידו. החלק השני, בדוגמת הסמל של החטיבה, הוא גיטרה ותלתן</a:t>
            </a:r>
            <a:r>
              <a:rPr lang="en-US" sz="1600" b="0" i="1" u="none" strike="noStrike" kern="100" baseline="0" dirty="0">
                <a:solidFill>
                  <a:schemeClr val="accent3">
                    <a:lumMod val="50000"/>
                  </a:schemeClr>
                </a:solidFill>
                <a:latin typeface="Roboto" panose="02000000000000000000" pitchFamily="2" charset="0"/>
                <a:cs typeface="Times New Roman" panose="02020603050405020304" pitchFamily="18" charset="0"/>
              </a:rPr>
              <a:t>. </a:t>
            </a:r>
            <a:r>
              <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rPr>
              <a:t>גיטרה- השיר גיטרה וכינור היה שיר החתונה של עידו ואשתו, שיר בעל משמעות רבה בשבילם</a:t>
            </a:r>
            <a:r>
              <a:rPr lang="en-US" sz="1600" b="0" i="1" u="none" strike="noStrike" kern="100" baseline="0" dirty="0">
                <a:solidFill>
                  <a:schemeClr val="accent3">
                    <a:lumMod val="50000"/>
                  </a:schemeClr>
                </a:solidFill>
                <a:latin typeface="Roboto" panose="02000000000000000000" pitchFamily="2" charset="0"/>
                <a:cs typeface="Times New Roman" panose="02020603050405020304" pitchFamily="18" charset="0"/>
              </a:rPr>
              <a:t>. </a:t>
            </a:r>
            <a:r>
              <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rPr>
              <a:t>תלתן- כחודש לפני שנפל עידו, הוא ואחיו עשו קעקוע משותף של תלתן. ארבעה עלים לארבע אחים </a:t>
            </a:r>
          </a:p>
          <a:p>
            <a:pPr marL="914400" lvl="2" indent="0" algn="r" rtl="1">
              <a:buNone/>
            </a:pPr>
            <a:r>
              <a:rPr lang="he-IL" sz="1600" b="0" i="1" u="none" strike="noStrike" kern="100" baseline="0" dirty="0" err="1">
                <a:solidFill>
                  <a:schemeClr val="accent3">
                    <a:lumMod val="50000"/>
                  </a:schemeClr>
                </a:solidFill>
                <a:latin typeface="Times New Roman" panose="02020603050405020304" pitchFamily="18" charset="0"/>
                <a:cs typeface="Times New Roman" panose="02020603050405020304" pitchFamily="18" charset="0"/>
              </a:rPr>
              <a:t>אורין</a:t>
            </a:r>
            <a:r>
              <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rPr>
              <a:t> </a:t>
            </a:r>
            <a:r>
              <a:rPr lang="he-IL" sz="1600" b="0" i="1" u="none" strike="noStrike" kern="100" baseline="0" dirty="0" err="1">
                <a:solidFill>
                  <a:schemeClr val="accent3">
                    <a:lumMod val="50000"/>
                  </a:schemeClr>
                </a:solidFill>
                <a:latin typeface="Times New Roman" panose="02020603050405020304" pitchFamily="18" charset="0"/>
                <a:cs typeface="Times New Roman" panose="02020603050405020304" pitchFamily="18" charset="0"/>
              </a:rPr>
              <a:t>טופור</a:t>
            </a:r>
            <a:endParaRPr lang="he-IL" sz="1600" b="0" i="1" u="none" strike="noStrike" kern="100" baseline="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50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769428" y="1001485"/>
            <a:ext cx="5170711" cy="4874382"/>
          </a:xfrm>
        </p:spPr>
        <p:txBody>
          <a:bodyPr>
            <a:normAutofit/>
          </a:bodyPr>
          <a:lstStyle/>
          <a:p>
            <a:pPr marL="914400" lvl="2" indent="0">
              <a:buNone/>
            </a:pPr>
            <a:endParaRPr lang="he-IL" sz="48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R="0" lvl="2" rtl="1"/>
            <a:endParaRPr lang="he-IL" b="0" i="1" u="none" strike="noStrike" kern="100" baseline="0" dirty="0">
              <a:solidFill>
                <a:srgbClr val="0F4761"/>
              </a:solidFill>
              <a:latin typeface="Times New Roman" panose="02020603050405020304" pitchFamily="18" charset="0"/>
            </a:endParaRPr>
          </a:p>
        </p:txBody>
      </p:sp>
      <p:pic>
        <p:nvPicPr>
          <p:cNvPr id="6" name="תמונה 5" descr="תמונה שמכילה אומנות, שרטוט, ציור, איור&#10;&#10;התיאור נוצר באופן אוטומטי">
            <a:extLst>
              <a:ext uri="{FF2B5EF4-FFF2-40B4-BE49-F238E27FC236}">
                <a16:creationId xmlns:a16="http://schemas.microsoft.com/office/drawing/2014/main" id="{30277FCD-A3EF-A95F-EEE9-904D784151EA}"/>
              </a:ext>
            </a:extLst>
          </p:cNvPr>
          <p:cNvPicPr>
            <a:picLocks noChangeAspect="1"/>
          </p:cNvPicPr>
          <p:nvPr/>
        </p:nvPicPr>
        <p:blipFill rotWithShape="1">
          <a:blip r:embed="rId2">
            <a:extLst>
              <a:ext uri="{28A0092B-C50C-407E-A947-70E740481C1C}">
                <a14:useLocalDpi xmlns:a14="http://schemas.microsoft.com/office/drawing/2010/main" val="0"/>
              </a:ext>
            </a:extLst>
          </a:blip>
          <a:srcRect l="11590" r="9659"/>
          <a:stretch/>
        </p:blipFill>
        <p:spPr>
          <a:xfrm>
            <a:off x="1009651" y="2514256"/>
            <a:ext cx="3529692" cy="3361611"/>
          </a:xfrm>
          <a:prstGeom prst="rect">
            <a:avLst/>
          </a:prstGeom>
        </p:spPr>
      </p:pic>
      <p:pic>
        <p:nvPicPr>
          <p:cNvPr id="10" name="תמונה 9" descr="תמונה שמכילה ציור, שרטוט, תמונה, אומנות&#10;&#10;התיאור נוצר באופן אוטומטי">
            <a:extLst>
              <a:ext uri="{FF2B5EF4-FFF2-40B4-BE49-F238E27FC236}">
                <a16:creationId xmlns:a16="http://schemas.microsoft.com/office/drawing/2014/main" id="{96D37330-B16D-D0E4-6597-95E47DA7FF35}"/>
              </a:ext>
            </a:extLst>
          </p:cNvPr>
          <p:cNvPicPr>
            <a:picLocks noChangeAspect="1"/>
          </p:cNvPicPr>
          <p:nvPr/>
        </p:nvPicPr>
        <p:blipFill rotWithShape="1">
          <a:blip r:embed="rId3">
            <a:extLst>
              <a:ext uri="{28A0092B-C50C-407E-A947-70E740481C1C}">
                <a14:useLocalDpi xmlns:a14="http://schemas.microsoft.com/office/drawing/2010/main" val="0"/>
              </a:ext>
            </a:extLst>
          </a:blip>
          <a:srcRect l="16905" t="6985" r="18810" b="14321"/>
          <a:stretch/>
        </p:blipFill>
        <p:spPr>
          <a:xfrm>
            <a:off x="3156380" y="903514"/>
            <a:ext cx="1382963" cy="1269709"/>
          </a:xfrm>
          <a:prstGeom prst="rect">
            <a:avLst/>
          </a:prstGeom>
        </p:spPr>
      </p:pic>
      <p:sp>
        <p:nvSpPr>
          <p:cNvPr id="12" name="תיבת טקסט 11">
            <a:extLst>
              <a:ext uri="{FF2B5EF4-FFF2-40B4-BE49-F238E27FC236}">
                <a16:creationId xmlns:a16="http://schemas.microsoft.com/office/drawing/2014/main" id="{BF1F8EEA-FC3B-063A-4FFD-5CB354B8047D}"/>
              </a:ext>
            </a:extLst>
          </p:cNvPr>
          <p:cNvSpPr txBox="1"/>
          <p:nvPr/>
        </p:nvSpPr>
        <p:spPr>
          <a:xfrm>
            <a:off x="4939392" y="1868423"/>
            <a:ext cx="6112328" cy="3441391"/>
          </a:xfrm>
          <a:prstGeom prst="rect">
            <a:avLst/>
          </a:prstGeom>
          <a:noFill/>
        </p:spPr>
        <p:txBody>
          <a:bodyPr wrap="square">
            <a:spAutoFit/>
          </a:bodyPr>
          <a:lstStyle/>
          <a:p>
            <a:pPr algn="r" rtl="1">
              <a:lnSpc>
                <a:spcPct val="107000"/>
              </a:lnSpc>
              <a:spcAft>
                <a:spcPts val="800"/>
              </a:spcAft>
            </a:pPr>
            <a:r>
              <a:rPr lang="he-IL" sz="1600" kern="100" dirty="0">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בחרתי באופק  רוסו</a:t>
            </a:r>
            <a:endParaRPr lang="en-US" sz="1600" kern="100" dirty="0">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pPr algn="r" rtl="1">
              <a:lnSpc>
                <a:spcPct val="107000"/>
              </a:lnSpc>
              <a:spcAft>
                <a:spcPts val="800"/>
              </a:spcAft>
            </a:pP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בחולצה יש שני סמלים הראשון מעגל שמורכב מגל - אופק היה שייט בשייטת 13 הוא חלם להיות לוחם שם כבר מכיתה י' התפקיד היה מאוד משמעותי בשבילו לכן היה חשוב לי להכניס את הים. הצורה המעגלים מסמלת את המוטו שהלך </a:t>
            </a:r>
            <a:r>
              <a:rPr lang="he-IL" sz="1600" kern="100" spc="15" dirty="0" err="1">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איתו</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תמיד ״</a:t>
            </a:r>
            <a:r>
              <a:rPr lang="he-IL" sz="1600" kern="100" spc="15" dirty="0" err="1">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הכל</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או </a:t>
            </a:r>
            <a:r>
              <a:rPr lang="he-IL" sz="1600" kern="100" spc="15" dirty="0" err="1">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הכל</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הצורה המעגלית מרגישה לי מכילה וכללת בנוסף בתוך המעגל של המים יש את המילה אהבה ביפנית אופק היה </a:t>
            </a:r>
            <a:r>
              <a:rPr lang="he-IL" sz="1600" kern="100" spc="15" dirty="0" err="1">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בקראטה</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הרבה זמן זה היה אחד מה תחביבים רבים מאוד שהיו לו. כל אחד שמדבר על אופק מהמשפחה לחברים קרא לו חבר טוב מאוד וסיפר על האהבה הגדולה שהציג לסביבה ובכך גם את האהבה הגדולה של הסובבים אותו עליו. אחד הדברים שתפסו אותי בעיתון שכתבו עליו היה שכל מי שדיברו </a:t>
            </a:r>
            <a:r>
              <a:rPr lang="he-IL" sz="1600" kern="100" spc="15" dirty="0" err="1">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איתו</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על אופק אמר שהוא היה החבר הכי טוב שלו הוא היה אהוב מאוד ויותר מזה אהב המון</a:t>
            </a:r>
            <a:r>
              <a:rPr lang="en-US"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 </a:t>
            </a:r>
            <a:r>
              <a:rPr lang="he-IL" sz="1600" kern="100" spc="15" dirty="0">
                <a:solidFill>
                  <a:schemeClr val="accent3">
                    <a:lumMod val="75000"/>
                  </a:schemeClr>
                </a:solidFill>
                <a:effectLst/>
                <a:highlight>
                  <a:srgbClr val="FFFFFF"/>
                </a:highlight>
                <a:latin typeface="Times New Roman" panose="02020603050405020304" pitchFamily="18" charset="0"/>
                <a:ea typeface="Aptos" panose="020B0004020202020204" pitchFamily="34" charset="0"/>
                <a:cs typeface="Times New Roman" panose="02020603050405020304" pitchFamily="18" charset="0"/>
              </a:rPr>
              <a:t>הסמל של הדגים מסמל חברות שוב הם שניים ביחד.</a:t>
            </a:r>
            <a:endParaRPr lang="en-US" sz="1600" kern="100" dirty="0">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a:p>
            <a:pPr algn="r" rtl="1">
              <a:lnSpc>
                <a:spcPct val="107000"/>
              </a:lnSpc>
              <a:spcAft>
                <a:spcPts val="800"/>
              </a:spcAft>
            </a:pPr>
            <a:r>
              <a:rPr lang="he-IL" sz="1600" kern="100" dirty="0">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יעל </a:t>
            </a:r>
            <a:r>
              <a:rPr lang="he-IL" sz="1600" kern="100" dirty="0" err="1">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אליאלי</a:t>
            </a:r>
            <a:endParaRPr lang="en-US" sz="1600" kern="100" dirty="0">
              <a:solidFill>
                <a:schemeClr val="accent3">
                  <a:lumMod val="75000"/>
                </a:schemeClr>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8758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725885" y="1001486"/>
            <a:ext cx="5170711" cy="4874382"/>
          </a:xfrm>
        </p:spPr>
        <p:txBody>
          <a:bodyPr>
            <a:normAutofit/>
          </a:bodyPr>
          <a:lstStyle/>
          <a:p>
            <a:pPr marL="914400" lvl="2" indent="0">
              <a:buNone/>
            </a:pPr>
            <a:endParaRPr lang="he-IL" sz="48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R="0" lvl="2" rtl="1"/>
            <a:endParaRPr lang="he-IL" b="0" i="1" u="none" strike="noStrike" kern="100" baseline="0" dirty="0">
              <a:solidFill>
                <a:srgbClr val="0F4761"/>
              </a:solidFill>
              <a:latin typeface="Times New Roman" panose="02020603050405020304" pitchFamily="18" charset="0"/>
            </a:endParaRPr>
          </a:p>
        </p:txBody>
      </p:sp>
      <p:pic>
        <p:nvPicPr>
          <p:cNvPr id="5" name="תמונה 4" descr="תמונה שמכילה שרטוט, ציור, אומנות, ציור קווים&#10;&#10;התיאור נוצר באופן אוטומטי">
            <a:extLst>
              <a:ext uri="{FF2B5EF4-FFF2-40B4-BE49-F238E27FC236}">
                <a16:creationId xmlns:a16="http://schemas.microsoft.com/office/drawing/2014/main" id="{C6FD653F-EA32-0AB2-A67E-0B774FA10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0297" y="1418400"/>
            <a:ext cx="4201885" cy="3151414"/>
          </a:xfrm>
          <a:prstGeom prst="rect">
            <a:avLst/>
          </a:prstGeom>
        </p:spPr>
      </p:pic>
      <p:pic>
        <p:nvPicPr>
          <p:cNvPr id="7" name="תמונה 6" descr="תמונה שמכילה שרטוט, ציור, אומנות, מגבת&#10;&#10;התיאור נוצר באופן אוטומטי">
            <a:extLst>
              <a:ext uri="{FF2B5EF4-FFF2-40B4-BE49-F238E27FC236}">
                <a16:creationId xmlns:a16="http://schemas.microsoft.com/office/drawing/2014/main" id="{C8B9090D-183C-80B5-2D82-0D2899CE8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029" y="1381661"/>
            <a:ext cx="4299856" cy="3224892"/>
          </a:xfrm>
          <a:prstGeom prst="rect">
            <a:avLst/>
          </a:prstGeom>
        </p:spPr>
      </p:pic>
      <p:sp>
        <p:nvSpPr>
          <p:cNvPr id="9" name="תיבת טקסט 8">
            <a:extLst>
              <a:ext uri="{FF2B5EF4-FFF2-40B4-BE49-F238E27FC236}">
                <a16:creationId xmlns:a16="http://schemas.microsoft.com/office/drawing/2014/main" id="{BC3C61A0-0216-6499-3BFD-56A0B9171978}"/>
              </a:ext>
            </a:extLst>
          </p:cNvPr>
          <p:cNvSpPr txBox="1"/>
          <p:nvPr/>
        </p:nvSpPr>
        <p:spPr>
          <a:xfrm>
            <a:off x="1865539" y="4606553"/>
            <a:ext cx="3860345" cy="1323439"/>
          </a:xfrm>
          <a:prstGeom prst="rect">
            <a:avLst/>
          </a:prstGeom>
          <a:noFill/>
        </p:spPr>
        <p:txBody>
          <a:bodyPr wrap="square">
            <a:spAutoFit/>
          </a:bodyPr>
          <a:lstStyle/>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בחרתי באמין </a:t>
            </a:r>
            <a:r>
              <a:rPr lang="he-IL" sz="1600" b="0" i="1" u="none" strike="noStrike" kern="100" baseline="0" dirty="0" err="1">
                <a:solidFill>
                  <a:srgbClr val="0F4761"/>
                </a:solidFill>
                <a:latin typeface="Times New Roman" panose="02020603050405020304" pitchFamily="18" charset="0"/>
                <a:cs typeface="Times New Roman" panose="02020603050405020304" pitchFamily="18" charset="0"/>
              </a:rPr>
              <a:t>אחונדוב</a:t>
            </a: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 </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יצרתי מתוך כמה דימויים יחד: סמל המשטרה, גלגל שיניים (מכניקה רובוטיקה) ובאמצע אמין וילדיו</a:t>
            </a:r>
            <a:r>
              <a:rPr lang="en-US" sz="1600" b="0" i="1" u="none" strike="noStrike" kern="100" baseline="0" dirty="0">
                <a:solidFill>
                  <a:srgbClr val="0F4761"/>
                </a:solidFill>
                <a:latin typeface="Times New Roman" panose="02020603050405020304" pitchFamily="18" charset="0"/>
                <a:cs typeface="Times New Roman" panose="02020603050405020304" pitchFamily="18" charset="0"/>
              </a:rPr>
              <a:t>.</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נורית </a:t>
            </a:r>
            <a:r>
              <a:rPr lang="he-IL" sz="1600" b="0" i="1" u="none" strike="noStrike" kern="100" baseline="0" dirty="0" err="1">
                <a:solidFill>
                  <a:srgbClr val="0F4761"/>
                </a:solidFill>
                <a:latin typeface="Times New Roman" panose="02020603050405020304" pitchFamily="18" charset="0"/>
                <a:cs typeface="Times New Roman" panose="02020603050405020304" pitchFamily="18" charset="0"/>
              </a:rPr>
              <a:t>ריצ'מן</a:t>
            </a: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 </a:t>
            </a:r>
          </a:p>
        </p:txBody>
      </p:sp>
      <p:sp>
        <p:nvSpPr>
          <p:cNvPr id="11" name="תיבת טקסט 10">
            <a:extLst>
              <a:ext uri="{FF2B5EF4-FFF2-40B4-BE49-F238E27FC236}">
                <a16:creationId xmlns:a16="http://schemas.microsoft.com/office/drawing/2014/main" id="{D5BEE4EF-706A-4069-9647-3233572E045E}"/>
              </a:ext>
            </a:extLst>
          </p:cNvPr>
          <p:cNvSpPr txBox="1"/>
          <p:nvPr/>
        </p:nvSpPr>
        <p:spPr>
          <a:xfrm>
            <a:off x="6210297" y="4569814"/>
            <a:ext cx="5129891" cy="1077218"/>
          </a:xfrm>
          <a:prstGeom prst="rect">
            <a:avLst/>
          </a:prstGeom>
          <a:noFill/>
        </p:spPr>
        <p:txBody>
          <a:bodyPr wrap="square">
            <a:spAutoFit/>
          </a:bodyPr>
          <a:lstStyle/>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בעילי נחמן</a:t>
            </a: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בסמל זה כי עילי אהב לגלוש ולטייל, במיוחד בכינרת שילבתי עלי קנה סוף שגדלים באזור הכנרת</a:t>
            </a: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ליבי </a:t>
            </a:r>
            <a:r>
              <a:rPr lang="he-IL" sz="16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דנונה</a:t>
            </a: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נאור</a:t>
            </a:r>
          </a:p>
        </p:txBody>
      </p:sp>
    </p:spTree>
    <p:extLst>
      <p:ext uri="{BB962C8B-B14F-4D97-AF65-F5344CB8AC3E}">
        <p14:creationId xmlns:p14="http://schemas.microsoft.com/office/powerpoint/2010/main" val="1805808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F6D81C7-B083-478E-82FE-089A8CB72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8398EDA2-4889-433D-AC01-5214D79764E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099D46A-AF52-46FD-938B-D31189460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he-IL"/>
            </a:p>
          </p:txBody>
        </p:sp>
        <p:pic>
          <p:nvPicPr>
            <p:cNvPr id="12" name="Picture 11">
              <a:extLst>
                <a:ext uri="{FF2B5EF4-FFF2-40B4-BE49-F238E27FC236}">
                  <a16:creationId xmlns:a16="http://schemas.microsoft.com/office/drawing/2014/main" id="{C933E919-C473-4F0E-9DBC-CC65FC9E926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id="{FBBF3BDD-5C99-4FDC-BBCB-E711359D93F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5" name="Straight Connector 14">
            <a:extLst>
              <a:ext uri="{FF2B5EF4-FFF2-40B4-BE49-F238E27FC236}">
                <a16:creationId xmlns:a16="http://schemas.microsoft.com/office/drawing/2014/main" id="{F06B54F2-CD11-4359-A7D6-DA7C76C091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33F0879-3DA0-4CB8-B35E-A0AD4255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4D2183-F388-476E-92A9-D6639D69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90"/>
            <a:ext cx="3823215" cy="5883295"/>
          </a:xfrm>
          <a:prstGeom prst="rect">
            <a:avLst/>
          </a:prstGeom>
          <a:blipFill dpi="0" rotWithShape="1">
            <a:blip r:embed="rId4"/>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43462E7-1698-4B21-BE89-AEFAC7C2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2"/>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he-IL"/>
          </a:p>
        </p:txBody>
      </p:sp>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929141" y="2430471"/>
            <a:ext cx="2835464" cy="3552039"/>
          </a:xfrm>
        </p:spPr>
        <p:txBody>
          <a:bodyPr vert="horz" lIns="91440" tIns="45720" rIns="91440" bIns="45720" rtlCol="0" anchor="t">
            <a:normAutofit/>
          </a:bodyPr>
          <a:lstStyle/>
          <a:p>
            <a:pPr marL="914400" lvl="2" indent="0" algn="l" rtl="0"/>
            <a:endParaRPr lang="en-US" b="0" i="1" u="none" strike="noStrike" baseline="0">
              <a:solidFill>
                <a:srgbClr val="262626"/>
              </a:solidFill>
            </a:endParaRPr>
          </a:p>
          <a:p>
            <a:pPr marR="0" lvl="2" algn="l" rtl="0"/>
            <a:endParaRPr lang="en-US" b="0" i="1" u="none" strike="noStrike" baseline="0">
              <a:solidFill>
                <a:srgbClr val="262626"/>
              </a:solidFill>
            </a:endParaRPr>
          </a:p>
        </p:txBody>
      </p:sp>
      <p:sp useBgFill="1">
        <p:nvSpPr>
          <p:cNvPr id="23" name="Rectangle 22">
            <a:extLst>
              <a:ext uri="{FF2B5EF4-FFF2-40B4-BE49-F238E27FC236}">
                <a16:creationId xmlns:a16="http://schemas.microsoft.com/office/drawing/2014/main" id="{6C22FCAC-D7EC-4A52-B153-FF761E223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491" y="0"/>
            <a:ext cx="7396509"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תמונה 3" descr="תמונה שמכילה שרטוט, ציור, אומנות, אומנות ילדים&#10;&#10;התיאור נוצר באופן אוטומטי">
            <a:extLst>
              <a:ext uri="{FF2B5EF4-FFF2-40B4-BE49-F238E27FC236}">
                <a16:creationId xmlns:a16="http://schemas.microsoft.com/office/drawing/2014/main" id="{170F8285-2640-0651-416C-7169D0E68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691056" y="1308071"/>
            <a:ext cx="5587749" cy="4190811"/>
          </a:xfrm>
          <a:prstGeom prst="rect">
            <a:avLst/>
          </a:prstGeom>
        </p:spPr>
      </p:pic>
      <p:sp>
        <p:nvSpPr>
          <p:cNvPr id="8" name="תיבת טקסט 7">
            <a:extLst>
              <a:ext uri="{FF2B5EF4-FFF2-40B4-BE49-F238E27FC236}">
                <a16:creationId xmlns:a16="http://schemas.microsoft.com/office/drawing/2014/main" id="{3AFF6845-6136-566F-74E9-BCF0C1C857DA}"/>
              </a:ext>
            </a:extLst>
          </p:cNvPr>
          <p:cNvSpPr txBox="1"/>
          <p:nvPr/>
        </p:nvSpPr>
        <p:spPr>
          <a:xfrm>
            <a:off x="865362" y="842039"/>
            <a:ext cx="3869192" cy="5355312"/>
          </a:xfrm>
          <a:prstGeom prst="rect">
            <a:avLst/>
          </a:prstGeom>
          <a:noFill/>
        </p:spPr>
        <p:txBody>
          <a:bodyPr wrap="square">
            <a:spAutoFit/>
          </a:bodyPr>
          <a:lstStyle/>
          <a:p>
            <a:pPr marL="914400" lvl="2" indent="0" algn="r" rtl="1">
              <a:buNone/>
            </a:pP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באופק רוסו</a:t>
            </a:r>
          </a:p>
          <a:p>
            <a:pPr marL="914400" lvl="2" indent="0" algn="r" rtl="1">
              <a:buNone/>
            </a:pP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לשלב בסמל ארבעה סממנים שעל פי מה שאני זוכרת מאופק ועל פי </a:t>
            </a:r>
            <a:r>
              <a:rPr lang="he-IL" sz="18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הראיון</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שעשו בנות המגמה לפיי, </a:t>
            </a:r>
            <a:r>
              <a:rPr lang="he-IL" sz="18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אמו</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של אופק, מייצגים את אופיו ואת תחביביו הכי בפשטות ובכנות</a:t>
            </a:r>
            <a:r>
              <a:rPr lang="en-US" sz="1800" b="0" i="1" u="none" strike="noStrike" kern="100" baseline="0" dirty="0">
                <a:solidFill>
                  <a:schemeClr val="accent3">
                    <a:lumMod val="75000"/>
                  </a:schemeClr>
                </a:solidFill>
                <a:latin typeface="Roboto" panose="02000000000000000000" pitchFamily="2" charset="0"/>
                <a:cs typeface="Times New Roman" panose="02020603050405020304" pitchFamily="18" charset="0"/>
              </a:rPr>
              <a:t>. </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בחרתי בבסיס שמייצג בצורתו גם את צורתה של הגיטרה שלו וגם רמפה של </a:t>
            </a:r>
            <a:r>
              <a:rPr lang="he-IL" sz="18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סקייטפארק</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שמייצגת את אהבתו לרכיבה. בנוסף לרמפה הוספתי </a:t>
            </a:r>
            <a:r>
              <a:rPr lang="he-IL" sz="18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סקייטבורד</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קטן כדי שיהיה ניתן להבחין כי הגיטרה היא גם רמפה</a:t>
            </a:r>
            <a:r>
              <a:rPr lang="en-US" sz="1800" b="0" i="1" u="none" strike="noStrike" kern="100" baseline="0" dirty="0">
                <a:solidFill>
                  <a:schemeClr val="accent3">
                    <a:lumMod val="75000"/>
                  </a:schemeClr>
                </a:solidFill>
                <a:latin typeface="Roboto" panose="02000000000000000000" pitchFamily="2" charset="0"/>
                <a:cs typeface="Times New Roman" panose="02020603050405020304" pitchFamily="18" charset="0"/>
              </a:rPr>
              <a:t>. </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משמאל לגיטרה הוספתי שמש מצידו השני של החור שבתיבת הגיטרה שמייצג לדעתי כמה אופק היה ילד שכולו אור ואהבה, שזה משהו שלא רק משפחתו וחבריו מספרים- אלא כמעט כל אדם שפגש אותו</a:t>
            </a:r>
            <a:r>
              <a:rPr lang="en-US" sz="1800" b="0" i="1" u="none" strike="noStrike" kern="100" baseline="0" dirty="0">
                <a:solidFill>
                  <a:schemeClr val="accent3">
                    <a:lumMod val="75000"/>
                  </a:schemeClr>
                </a:solidFill>
                <a:latin typeface="Roboto" panose="02000000000000000000" pitchFamily="2" charset="0"/>
                <a:cs typeface="Times New Roman" panose="02020603050405020304" pitchFamily="18" charset="0"/>
              </a:rPr>
              <a:t>.</a:t>
            </a: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a:t>
            </a:r>
          </a:p>
          <a:p>
            <a:pPr marL="914400" lvl="2" indent="0" algn="r" rtl="1">
              <a:buNone/>
            </a:pPr>
            <a:r>
              <a:rPr lang="he-IL" sz="18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סהר שני</a:t>
            </a:r>
          </a:p>
        </p:txBody>
      </p:sp>
    </p:spTree>
    <p:extLst>
      <p:ext uri="{BB962C8B-B14F-4D97-AF65-F5344CB8AC3E}">
        <p14:creationId xmlns:p14="http://schemas.microsoft.com/office/powerpoint/2010/main" val="3578437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descr="תמונה שמכילה ציור, סמל, שחור ולבן&#10;&#10;התיאור נוצר באופן אוטומטי">
            <a:extLst>
              <a:ext uri="{FF2B5EF4-FFF2-40B4-BE49-F238E27FC236}">
                <a16:creationId xmlns:a16="http://schemas.microsoft.com/office/drawing/2014/main" id="{375EE749-1186-AF95-2DB0-B55A96557319}"/>
              </a:ext>
            </a:extLst>
          </p:cNvPr>
          <p:cNvPicPr>
            <a:picLocks noChangeAspect="1"/>
          </p:cNvPicPr>
          <p:nvPr/>
        </p:nvPicPr>
        <p:blipFill rotWithShape="1">
          <a:blip r:embed="rId2">
            <a:extLst>
              <a:ext uri="{28A0092B-C50C-407E-A947-70E740481C1C}">
                <a14:useLocalDpi xmlns:a14="http://schemas.microsoft.com/office/drawing/2010/main" val="0"/>
              </a:ext>
            </a:extLst>
          </a:blip>
          <a:srcRect t="8022" r="1" b="7883"/>
          <a:stretch/>
        </p:blipFill>
        <p:spPr>
          <a:xfrm rot="16200000">
            <a:off x="2160355" y="1951567"/>
            <a:ext cx="4181036" cy="2637058"/>
          </a:xfrm>
          <a:prstGeom prst="rect">
            <a:avLst/>
          </a:prstGeom>
          <a:ln w="57150" cmpd="thickThin">
            <a:noFill/>
            <a:miter lim="800000"/>
          </a:ln>
        </p:spPr>
      </p:pic>
      <p:pic>
        <p:nvPicPr>
          <p:cNvPr id="6" name="תמונה 5" descr="תמונה שמכילה שרטוט, ציור, שבלונה, אומנות&#10;&#10;התיאור נוצר באופן אוטומטי">
            <a:extLst>
              <a:ext uri="{FF2B5EF4-FFF2-40B4-BE49-F238E27FC236}">
                <a16:creationId xmlns:a16="http://schemas.microsoft.com/office/drawing/2014/main" id="{A8FFD51A-478F-8CD6-709B-D8DBB67CF8FF}"/>
              </a:ext>
            </a:extLst>
          </p:cNvPr>
          <p:cNvPicPr>
            <a:picLocks noChangeAspect="1"/>
          </p:cNvPicPr>
          <p:nvPr/>
        </p:nvPicPr>
        <p:blipFill rotWithShape="1">
          <a:blip r:embed="rId3">
            <a:extLst>
              <a:ext uri="{28A0092B-C50C-407E-A947-70E740481C1C}">
                <a14:useLocalDpi xmlns:a14="http://schemas.microsoft.com/office/drawing/2010/main" val="0"/>
              </a:ext>
            </a:extLst>
          </a:blip>
          <a:srcRect l="13477" r="7547"/>
          <a:stretch/>
        </p:blipFill>
        <p:spPr>
          <a:xfrm>
            <a:off x="7630886" y="1108964"/>
            <a:ext cx="2993572" cy="2769090"/>
          </a:xfrm>
          <a:prstGeom prst="rect">
            <a:avLst/>
          </a:prstGeom>
          <a:ln w="57150" cmpd="thickThin">
            <a:noFill/>
            <a:miter lim="800000"/>
          </a:ln>
        </p:spPr>
      </p:pic>
      <p:sp>
        <p:nvSpPr>
          <p:cNvPr id="9" name="תיבת טקסט 8">
            <a:extLst>
              <a:ext uri="{FF2B5EF4-FFF2-40B4-BE49-F238E27FC236}">
                <a16:creationId xmlns:a16="http://schemas.microsoft.com/office/drawing/2014/main" id="{D2E6405C-D5A1-1E53-01D7-EF96015858F8}"/>
              </a:ext>
            </a:extLst>
          </p:cNvPr>
          <p:cNvSpPr txBox="1"/>
          <p:nvPr/>
        </p:nvSpPr>
        <p:spPr>
          <a:xfrm>
            <a:off x="258535" y="2362155"/>
            <a:ext cx="2462893" cy="1815882"/>
          </a:xfrm>
          <a:prstGeom prst="rect">
            <a:avLst/>
          </a:prstGeom>
          <a:noFill/>
        </p:spPr>
        <p:txBody>
          <a:bodyPr wrap="square">
            <a:spAutoFit/>
          </a:bodyPr>
          <a:lstStyle/>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בחרתי ביוסי שרעבי</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שילבתי את סרט החטופים, גלשן, את הדמות של יוסי ,שלוש הבנות וכדור לסמל אחד.</a:t>
            </a:r>
          </a:p>
          <a:p>
            <a:pPr marL="914400" lvl="2" indent="0" algn="r">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נורית </a:t>
            </a:r>
            <a:r>
              <a:rPr lang="he-IL" sz="1600" b="0" i="1" u="none" strike="noStrike" kern="100" baseline="0" dirty="0" err="1">
                <a:solidFill>
                  <a:srgbClr val="0F4761"/>
                </a:solidFill>
                <a:latin typeface="Times New Roman" panose="02020603050405020304" pitchFamily="18" charset="0"/>
                <a:cs typeface="Times New Roman" panose="02020603050405020304" pitchFamily="18" charset="0"/>
              </a:rPr>
              <a:t>ריצ'מן</a:t>
            </a:r>
            <a:endParaRPr lang="he-IL" sz="1600" b="0" i="1" u="none" strike="noStrike" kern="100" baseline="0" dirty="0">
              <a:solidFill>
                <a:srgbClr val="0F4761"/>
              </a:solidFill>
              <a:latin typeface="Times New Roman" panose="02020603050405020304" pitchFamily="18" charset="0"/>
              <a:cs typeface="Times New Roman" panose="02020603050405020304" pitchFamily="18" charset="0"/>
            </a:endParaRPr>
          </a:p>
        </p:txBody>
      </p:sp>
      <p:sp>
        <p:nvSpPr>
          <p:cNvPr id="11" name="תיבת טקסט 10">
            <a:extLst>
              <a:ext uri="{FF2B5EF4-FFF2-40B4-BE49-F238E27FC236}">
                <a16:creationId xmlns:a16="http://schemas.microsoft.com/office/drawing/2014/main" id="{352DEB6F-8290-CE17-74E8-CC20E178E414}"/>
              </a:ext>
            </a:extLst>
          </p:cNvPr>
          <p:cNvSpPr txBox="1"/>
          <p:nvPr/>
        </p:nvSpPr>
        <p:spPr>
          <a:xfrm>
            <a:off x="5569402" y="3878054"/>
            <a:ext cx="6112328" cy="2092881"/>
          </a:xfrm>
          <a:prstGeom prst="rect">
            <a:avLst/>
          </a:prstGeom>
          <a:noFill/>
        </p:spPr>
        <p:txBody>
          <a:bodyPr wrap="square">
            <a:spAutoFit/>
          </a:bodyPr>
          <a:lstStyle/>
          <a:p>
            <a:pPr marL="914400" lvl="2" indent="0" algn="r" rtl="1">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בחרתי ביוסי שרעבי</a:t>
            </a:r>
          </a:p>
          <a:p>
            <a:pPr marL="914400" lvl="2" indent="0" algn="r" rtl="1">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בחרתי לייצג את האדם שהיה יוסי ז״ל בדימוי לכבודו בדימוי שיצרתי ישנה עין שהיא סמל של האמפתיות וטוב ליבו והאדם שהיה יוסי</a:t>
            </a:r>
            <a:r>
              <a:rPr lang="en-US" sz="1600" b="0" i="1" u="none" strike="noStrike" kern="100" baseline="0" dirty="0">
                <a:solidFill>
                  <a:srgbClr val="0F4761"/>
                </a:solidFill>
                <a:latin typeface="Aptos" panose="020B0004020202020204" pitchFamily="34" charset="0"/>
                <a:cs typeface="Times New Roman" panose="02020603050405020304" pitchFamily="18" charset="0"/>
              </a:rPr>
              <a:t> . </a:t>
            </a: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בצדי העיניים ישנם סרטי חטופים שמסמלים את היותו בשבי ואת המסר שכל החטופים צריכים לחזור משם בשלום</a:t>
            </a:r>
            <a:r>
              <a:rPr lang="en-US" sz="1600" b="0" i="1" u="none" strike="noStrike" kern="100" baseline="0" dirty="0">
                <a:solidFill>
                  <a:srgbClr val="0F4761"/>
                </a:solidFill>
                <a:latin typeface="Aptos" panose="020B0004020202020204" pitchFamily="34" charset="0"/>
                <a:cs typeface="Times New Roman" panose="02020603050405020304" pitchFamily="18" charset="0"/>
              </a:rPr>
              <a:t>. </a:t>
            </a: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האדם שגולש בתוך העין מסמל את אהבתו לגלישה ולים ואת תחביביו</a:t>
            </a:r>
            <a:r>
              <a:rPr lang="en-US" sz="1600" b="0" i="1" u="none" strike="noStrike" kern="100" baseline="0" dirty="0">
                <a:solidFill>
                  <a:srgbClr val="0F4761"/>
                </a:solidFill>
                <a:latin typeface="Aptos" panose="020B0004020202020204" pitchFamily="34" charset="0"/>
                <a:cs typeface="Times New Roman" panose="02020603050405020304" pitchFamily="18" charset="0"/>
              </a:rPr>
              <a:t>. </a:t>
            </a: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מכלול הדימוי מייצג את איש המשפחה ואת האדם שהיה יוסי ואת האמפתיות והחיוביות של יוסי.</a:t>
            </a:r>
          </a:p>
          <a:p>
            <a:pPr marL="914400" lvl="2" indent="0" algn="r" rtl="1">
              <a:buNone/>
            </a:pPr>
            <a:r>
              <a:rPr lang="he-IL" sz="1600" b="0" i="1" u="none" strike="noStrike" kern="100" baseline="0" dirty="0">
                <a:solidFill>
                  <a:srgbClr val="0F4761"/>
                </a:solidFill>
                <a:latin typeface="Times New Roman" panose="02020603050405020304" pitchFamily="18" charset="0"/>
                <a:cs typeface="Times New Roman" panose="02020603050405020304" pitchFamily="18" charset="0"/>
              </a:rPr>
              <a:t>דניאל אפרתי</a:t>
            </a:r>
          </a:p>
        </p:txBody>
      </p:sp>
    </p:spTree>
    <p:extLst>
      <p:ext uri="{BB962C8B-B14F-4D97-AF65-F5344CB8AC3E}">
        <p14:creationId xmlns:p14="http://schemas.microsoft.com/office/powerpoint/2010/main" val="395170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D314BA-5EC8-8ACD-D933-5DD0DB8B4C0F}"/>
              </a:ext>
            </a:extLst>
          </p:cNvPr>
          <p:cNvSpPr>
            <a:spLocks noGrp="1"/>
          </p:cNvSpPr>
          <p:nvPr>
            <p:ph type="title"/>
          </p:nvPr>
        </p:nvSpPr>
        <p:spPr/>
        <p:txBody>
          <a:bodyPr/>
          <a:lstStyle/>
          <a:p>
            <a:r>
              <a:rPr lang="he-IL" dirty="0"/>
              <a:t>קישור לדימויים -להדפסה</a:t>
            </a:r>
          </a:p>
        </p:txBody>
      </p:sp>
      <p:sp>
        <p:nvSpPr>
          <p:cNvPr id="3" name="מציין מיקום טקסט 2">
            <a:extLst>
              <a:ext uri="{FF2B5EF4-FFF2-40B4-BE49-F238E27FC236}">
                <a16:creationId xmlns:a16="http://schemas.microsoft.com/office/drawing/2014/main" id="{ACD40BDF-DBF2-920A-C749-E6A23155CC90}"/>
              </a:ext>
            </a:extLst>
          </p:cNvPr>
          <p:cNvSpPr>
            <a:spLocks noGrp="1"/>
          </p:cNvSpPr>
          <p:nvPr>
            <p:ph type="body" idx="1"/>
          </p:nvPr>
        </p:nvSpPr>
        <p:spPr/>
        <p:txBody>
          <a:bodyPr>
            <a:normAutofit/>
          </a:bodyPr>
          <a:lstStyle/>
          <a:p>
            <a:pPr marL="0" indent="0">
              <a:buNone/>
            </a:pPr>
            <a:r>
              <a:rPr lang="he-IL" sz="5400">
                <a:hlinkClick r:id="rId2"/>
              </a:rPr>
              <a:t>דימויים להדפסה</a:t>
            </a:r>
            <a:endParaRPr lang="he-IL" sz="5400"/>
          </a:p>
          <a:p>
            <a:pPr marL="0" indent="0">
              <a:buNone/>
            </a:pPr>
            <a:endParaRPr lang="he-IL" sz="5400" dirty="0"/>
          </a:p>
        </p:txBody>
      </p:sp>
    </p:spTree>
    <p:extLst>
      <p:ext uri="{BB962C8B-B14F-4D97-AF65-F5344CB8AC3E}">
        <p14:creationId xmlns:p14="http://schemas.microsoft.com/office/powerpoint/2010/main" val="190754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DF7871C-2BA8-03F0-AC65-82C9449219EE}"/>
              </a:ext>
            </a:extLst>
          </p:cNvPr>
          <p:cNvSpPr>
            <a:spLocks noGrp="1"/>
          </p:cNvSpPr>
          <p:nvPr>
            <p:ph type="title"/>
          </p:nvPr>
        </p:nvSpPr>
        <p:spPr>
          <a:xfrm>
            <a:off x="6096000" y="982132"/>
            <a:ext cx="4800598" cy="1303867"/>
          </a:xfrm>
        </p:spPr>
        <p:txBody>
          <a:bodyPr/>
          <a:lstStyle/>
          <a:p>
            <a:pPr marR="0" rtl="1"/>
            <a:r>
              <a:rPr lang="he-IL" b="0" i="0" u="none" strike="noStrike" kern="100" baseline="0" dirty="0">
                <a:solidFill>
                  <a:srgbClr val="0F4761"/>
                </a:solidFill>
                <a:latin typeface="Times New Roman" panose="02020603050405020304" pitchFamily="18" charset="0"/>
                <a:cs typeface="Times New Roman" panose="02020603050405020304" pitchFamily="18" charset="0"/>
              </a:rPr>
              <a:t>תהליך העבודה בסדנא</a:t>
            </a:r>
          </a:p>
        </p:txBody>
      </p:sp>
      <p:sp>
        <p:nvSpPr>
          <p:cNvPr id="3" name="מציין מיקום טקסט 2">
            <a:extLst>
              <a:ext uri="{FF2B5EF4-FFF2-40B4-BE49-F238E27FC236}">
                <a16:creationId xmlns:a16="http://schemas.microsoft.com/office/drawing/2014/main" id="{1882073E-74C7-08B8-BCE4-0D79A3DE4F01}"/>
              </a:ext>
            </a:extLst>
          </p:cNvPr>
          <p:cNvSpPr>
            <a:spLocks noGrp="1"/>
          </p:cNvSpPr>
          <p:nvPr>
            <p:ph type="body" idx="1"/>
          </p:nvPr>
        </p:nvSpPr>
        <p:spPr>
          <a:xfrm>
            <a:off x="6008913" y="2556932"/>
            <a:ext cx="4887683" cy="3318936"/>
          </a:xfrm>
        </p:spPr>
        <p:txBody>
          <a:bodyPr/>
          <a:lstStyle/>
          <a:p>
            <a:pPr marR="0" lvl="0" rtl="1"/>
            <a:r>
              <a:rPr lang="he-IL" kern="100" dirty="0">
                <a:solidFill>
                  <a:srgbClr val="0F4761"/>
                </a:solidFill>
                <a:latin typeface="Times New Roman" panose="02020603050405020304" pitchFamily="18" charset="0"/>
                <a:cs typeface="Times New Roman" panose="02020603050405020304" pitchFamily="18" charset="0"/>
              </a:rPr>
              <a:t>עלתה השאלה: כיצד הופך דימוי</a:t>
            </a:r>
            <a:r>
              <a:rPr lang="he-IL" b="0" i="0" u="none" strike="noStrike" kern="100" baseline="0" dirty="0">
                <a:solidFill>
                  <a:srgbClr val="0F4761"/>
                </a:solidFill>
                <a:latin typeface="Times New Roman" panose="02020603050405020304" pitchFamily="18" charset="0"/>
                <a:cs typeface="Times New Roman" panose="02020603050405020304" pitchFamily="18" charset="0"/>
              </a:rPr>
              <a:t> לסמל ואיך הוא הופך להיות בעל משמעות? </a:t>
            </a:r>
          </a:p>
          <a:p>
            <a:pPr marR="0" lvl="0" rtl="1"/>
            <a:r>
              <a:rPr lang="he-IL" b="0" i="0" u="none" strike="noStrike" kern="100" baseline="0" dirty="0">
                <a:solidFill>
                  <a:srgbClr val="0F4761"/>
                </a:solidFill>
                <a:latin typeface="Times New Roman" panose="02020603050405020304" pitchFamily="18" charset="0"/>
                <a:cs typeface="Times New Roman" panose="02020603050405020304" pitchFamily="18" charset="0"/>
              </a:rPr>
              <a:t>כל תלמיד בחר את אחד הבוגרים, למד עליו </a:t>
            </a:r>
          </a:p>
          <a:p>
            <a:pPr marL="0" marR="0" lvl="0" indent="0" rtl="1">
              <a:buNone/>
            </a:pPr>
            <a:r>
              <a:rPr lang="he-IL" b="0" i="0" u="none" strike="noStrike" kern="100" baseline="0" dirty="0">
                <a:solidFill>
                  <a:srgbClr val="0F4761"/>
                </a:solidFill>
                <a:latin typeface="Times New Roman" panose="02020603050405020304" pitchFamily="18" charset="0"/>
                <a:cs typeface="Times New Roman" panose="02020603050405020304" pitchFamily="18" charset="0"/>
              </a:rPr>
              <a:t>    ומתוך הלמידה יצר את הדימוי תוך הכנת     סקיצות מקדימות.</a:t>
            </a:r>
          </a:p>
          <a:p>
            <a:pPr marR="0" lvl="0" rtl="1"/>
            <a:endParaRPr lang="he-IL" b="1" i="0" u="none" strike="noStrike" kern="100" baseline="0" dirty="0">
              <a:solidFill>
                <a:srgbClr val="0F4761"/>
              </a:solidFill>
              <a:latin typeface="Times New Roman" panose="02020603050405020304" pitchFamily="18" charset="0"/>
            </a:endParaRPr>
          </a:p>
        </p:txBody>
      </p:sp>
      <p:pic>
        <p:nvPicPr>
          <p:cNvPr id="5" name="תמונה 4" descr="תמונה שמכילה ציור, אומנות, תמונה, אומנות ילדים&#10;&#10;התיאור נוצר באופן אוטומטי">
            <a:extLst>
              <a:ext uri="{FF2B5EF4-FFF2-40B4-BE49-F238E27FC236}">
                <a16:creationId xmlns:a16="http://schemas.microsoft.com/office/drawing/2014/main" id="{FA2F5E92-78FC-8356-9CB9-C0AB40CE7DCA}"/>
              </a:ext>
            </a:extLst>
          </p:cNvPr>
          <p:cNvPicPr>
            <a:picLocks noChangeAspect="1"/>
          </p:cNvPicPr>
          <p:nvPr/>
        </p:nvPicPr>
        <p:blipFill rotWithShape="1">
          <a:blip r:embed="rId2">
            <a:extLst>
              <a:ext uri="{28A0092B-C50C-407E-A947-70E740481C1C}">
                <a14:useLocalDpi xmlns:a14="http://schemas.microsoft.com/office/drawing/2010/main" val="0"/>
              </a:ext>
            </a:extLst>
          </a:blip>
          <a:srcRect l="14321" t="15926" r="12223" b="12328"/>
          <a:stretch/>
        </p:blipFill>
        <p:spPr>
          <a:xfrm rot="5400000">
            <a:off x="1250656" y="1625590"/>
            <a:ext cx="4811490" cy="3524574"/>
          </a:xfrm>
          <a:prstGeom prst="rect">
            <a:avLst/>
          </a:prstGeom>
        </p:spPr>
      </p:pic>
    </p:spTree>
    <p:extLst>
      <p:ext uri="{BB962C8B-B14F-4D97-AF65-F5344CB8AC3E}">
        <p14:creationId xmlns:p14="http://schemas.microsoft.com/office/powerpoint/2010/main" val="79529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F61A1D-75AB-E694-F04E-5D7BF84DDDAF}"/>
              </a:ext>
            </a:extLst>
          </p:cNvPr>
          <p:cNvSpPr>
            <a:spLocks noGrp="1"/>
          </p:cNvSpPr>
          <p:nvPr>
            <p:ph type="title"/>
          </p:nvPr>
        </p:nvSpPr>
        <p:spPr/>
        <p:txBody>
          <a:bodyPr/>
          <a:lstStyle/>
          <a:p>
            <a:pPr marR="0" rtl="1"/>
            <a:r>
              <a:rPr lang="he-IL" b="0" i="0" u="none" strike="noStrike" kern="100" baseline="0" dirty="0">
                <a:solidFill>
                  <a:srgbClr val="0F4761"/>
                </a:solidFill>
                <a:latin typeface="Times New Roman" panose="02020603050405020304" pitchFamily="18" charset="0"/>
                <a:cs typeface="Times New Roman" panose="02020603050405020304" pitchFamily="18" charset="0"/>
              </a:rPr>
              <a:t>יצירת גלופה- והדפסת החולצה</a:t>
            </a:r>
          </a:p>
        </p:txBody>
      </p:sp>
      <p:sp>
        <p:nvSpPr>
          <p:cNvPr id="3" name="מציין מיקום טקסט 2">
            <a:extLst>
              <a:ext uri="{FF2B5EF4-FFF2-40B4-BE49-F238E27FC236}">
                <a16:creationId xmlns:a16="http://schemas.microsoft.com/office/drawing/2014/main" id="{222C586C-659A-F7AE-E256-54FE8D202B62}"/>
              </a:ext>
            </a:extLst>
          </p:cNvPr>
          <p:cNvSpPr>
            <a:spLocks noGrp="1"/>
          </p:cNvSpPr>
          <p:nvPr>
            <p:ph type="body" idx="1"/>
          </p:nvPr>
        </p:nvSpPr>
        <p:spPr>
          <a:xfrm>
            <a:off x="6172200" y="2460906"/>
            <a:ext cx="4299853" cy="3318936"/>
          </a:xfrm>
        </p:spPr>
        <p:txBody>
          <a:bodyPr/>
          <a:lstStyle/>
          <a:p>
            <a:pPr marR="0" lvl="0" rtl="1"/>
            <a:r>
              <a:rPr lang="he-IL" b="0" i="0" u="none" strike="noStrike" kern="100" baseline="0" dirty="0">
                <a:solidFill>
                  <a:srgbClr val="0F4761"/>
                </a:solidFill>
                <a:latin typeface="Times New Roman" panose="02020603050405020304" pitchFamily="18" charset="0"/>
                <a:cs typeface="Times New Roman" panose="02020603050405020304" pitchFamily="18" charset="0"/>
              </a:rPr>
              <a:t>בסדנת האמנות הם הכינו גלופה- שבלונה של הדימוי תוך ניתוח צורני נכון שיעבור בהדפסה.</a:t>
            </a:r>
          </a:p>
          <a:p>
            <a:r>
              <a:rPr lang="he-IL" b="0" i="0" u="none" strike="noStrike" kern="100" baseline="0" dirty="0">
                <a:solidFill>
                  <a:srgbClr val="0F4761"/>
                </a:solidFill>
                <a:latin typeface="Times New Roman" panose="02020603050405020304" pitchFamily="18" charset="0"/>
                <a:cs typeface="Times New Roman" panose="02020603050405020304" pitchFamily="18" charset="0"/>
              </a:rPr>
              <a:t>בעזרת </a:t>
            </a:r>
            <a:r>
              <a:rPr lang="he-IL" b="0" i="0" u="none" strike="noStrike" kern="100" baseline="0" dirty="0" err="1">
                <a:solidFill>
                  <a:srgbClr val="0F4761"/>
                </a:solidFill>
                <a:latin typeface="Times New Roman" panose="02020603050405020304" pitchFamily="18" charset="0"/>
                <a:cs typeface="Times New Roman" panose="02020603050405020304" pitchFamily="18" charset="0"/>
              </a:rPr>
              <a:t>האמנית</a:t>
            </a:r>
            <a:r>
              <a:rPr lang="he-IL" b="0" i="0" u="none" strike="noStrike" kern="100" baseline="0" dirty="0">
                <a:solidFill>
                  <a:srgbClr val="0F4761"/>
                </a:solidFill>
                <a:latin typeface="Times New Roman" panose="02020603050405020304" pitchFamily="18" charset="0"/>
                <a:cs typeface="Times New Roman" panose="02020603050405020304" pitchFamily="18" charset="0"/>
              </a:rPr>
              <a:t> מיכל סומו הם למדו להעביר אותו בהדפס רשת לחולצה.</a:t>
            </a:r>
          </a:p>
          <a:p>
            <a:r>
              <a:rPr lang="he-IL" kern="100" dirty="0">
                <a:solidFill>
                  <a:srgbClr val="0F4761"/>
                </a:solidFill>
                <a:latin typeface="Times New Roman" panose="02020603050405020304" pitchFamily="18" charset="0"/>
                <a:cs typeface="Times New Roman" panose="02020603050405020304" pitchFamily="18" charset="0"/>
              </a:rPr>
              <a:t>כל תלמיד כתב הסבר לבחירתו.</a:t>
            </a:r>
            <a:endParaRPr lang="he-IL" b="0" i="0" u="none" strike="noStrike" kern="100" baseline="0" dirty="0">
              <a:solidFill>
                <a:srgbClr val="0F4761"/>
              </a:solidFill>
              <a:latin typeface="Times New Roman" panose="02020603050405020304" pitchFamily="18" charset="0"/>
              <a:cs typeface="Times New Roman" panose="02020603050405020304" pitchFamily="18" charset="0"/>
            </a:endParaRPr>
          </a:p>
          <a:p>
            <a:pPr marR="0" lvl="0" rtl="1"/>
            <a:endParaRPr lang="he-IL" b="0" i="0" u="none" strike="noStrike" kern="100" baseline="0" dirty="0">
              <a:solidFill>
                <a:srgbClr val="0F4761"/>
              </a:solidFill>
              <a:latin typeface="Times New Roman" panose="02020603050405020304" pitchFamily="18" charset="0"/>
              <a:cs typeface="Times New Roman" panose="02020603050405020304" pitchFamily="18" charset="0"/>
            </a:endParaRPr>
          </a:p>
          <a:p>
            <a:pPr marR="0" lvl="0" rtl="1"/>
            <a:endParaRPr lang="he-IL" b="0" i="0" u="none" strike="noStrike" kern="100" baseline="0" dirty="0">
              <a:solidFill>
                <a:srgbClr val="0F4761"/>
              </a:solidFill>
              <a:latin typeface="Times New Roman" panose="02020603050405020304" pitchFamily="18" charset="0"/>
              <a:cs typeface="Times New Roman" panose="02020603050405020304" pitchFamily="18" charset="0"/>
            </a:endParaRPr>
          </a:p>
          <a:p>
            <a:pPr marR="0" lvl="0" rtl="1"/>
            <a:endParaRPr lang="he-IL" b="0" i="0" u="none" strike="noStrike" kern="100" baseline="0" dirty="0">
              <a:solidFill>
                <a:srgbClr val="0F4761"/>
              </a:solidFill>
              <a:latin typeface="Times New Roman" panose="02020603050405020304" pitchFamily="18" charset="0"/>
              <a:cs typeface="Times New Roman" panose="02020603050405020304" pitchFamily="18" charset="0"/>
            </a:endParaRPr>
          </a:p>
          <a:p>
            <a:pPr marR="0" lvl="1" rtl="1"/>
            <a:endParaRPr lang="en-US" b="0" i="0" u="none" strike="noStrike" kern="100" baseline="0" dirty="0">
              <a:solidFill>
                <a:srgbClr val="0F4761"/>
              </a:solidFill>
              <a:latin typeface="Times New Roman" panose="02020603050405020304" pitchFamily="18" charset="0"/>
            </a:endParaRPr>
          </a:p>
        </p:txBody>
      </p:sp>
      <p:pic>
        <p:nvPicPr>
          <p:cNvPr id="5" name="תמונה 4" descr="תמונה שמכילה טקסט, חולצת ספורט, טי שירט, שרוול&#10;&#10;התיאור נוצר באופן אוטומטי">
            <a:extLst>
              <a:ext uri="{FF2B5EF4-FFF2-40B4-BE49-F238E27FC236}">
                <a16:creationId xmlns:a16="http://schemas.microsoft.com/office/drawing/2014/main" id="{83D70946-2D0E-1FE0-5EDD-B26D5799427A}"/>
              </a:ext>
            </a:extLst>
          </p:cNvPr>
          <p:cNvPicPr>
            <a:picLocks noChangeAspect="1"/>
          </p:cNvPicPr>
          <p:nvPr/>
        </p:nvPicPr>
        <p:blipFill rotWithShape="1">
          <a:blip r:embed="rId2">
            <a:extLst>
              <a:ext uri="{28A0092B-C50C-407E-A947-70E740481C1C}">
                <a14:useLocalDpi xmlns:a14="http://schemas.microsoft.com/office/drawing/2010/main" val="0"/>
              </a:ext>
            </a:extLst>
          </a:blip>
          <a:srcRect l="6666" r="8691"/>
          <a:stretch/>
        </p:blipFill>
        <p:spPr>
          <a:xfrm>
            <a:off x="1436915" y="2364881"/>
            <a:ext cx="3962400" cy="3510987"/>
          </a:xfrm>
          <a:prstGeom prst="rect">
            <a:avLst/>
          </a:prstGeom>
        </p:spPr>
      </p:pic>
    </p:spTree>
    <p:extLst>
      <p:ext uri="{BB962C8B-B14F-4D97-AF65-F5344CB8AC3E}">
        <p14:creationId xmlns:p14="http://schemas.microsoft.com/office/powerpoint/2010/main" val="403504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725885" y="1001486"/>
            <a:ext cx="5170711" cy="4874382"/>
          </a:xfrm>
        </p:spPr>
        <p:txBody>
          <a:bodyPr>
            <a:normAutofit fontScale="32500" lnSpcReduction="20000"/>
          </a:bodyPr>
          <a:lstStyle/>
          <a:p>
            <a:pPr marL="914400" lvl="2" indent="0">
              <a:buNone/>
            </a:pPr>
            <a:endParaRPr lang="he-IL" sz="48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בחרתי ליצור דימוי לכבוד אופק רוסו. </a:t>
            </a: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בדימוי שיצרתי רואים כמה דברים ביחד, שיוצרים אשליה של בן אדם. בסמל יש סימנים, שמייצגים חלק גדול מתוך החיים של אופק.</a:t>
            </a: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הדימוי שלי בנוי מגיטרה, גלי ים, קרני שמש. </a:t>
            </a: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גיטרה שמייצגת את האהבה של אופק למוזיקה ולכלי נגינה, חלק מהתחביבים הבולטים אצל אופק.</a:t>
            </a: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גלי הים וקרני השמש בצורה של גלים באים להביע ולהזכיר את הרצון וההצלחה של אופק, שהיה בשייטת. אופק ידע להציב לעצמו מטרות ולהגשים אותם. אופק של לעצמו מטרה מאוד ברורה להגיע לשייטת והצליח. </a:t>
            </a:r>
          </a:p>
          <a:p>
            <a:pPr marL="914400" lvl="2" indent="0">
              <a:buNone/>
            </a:pPr>
            <a:r>
              <a:rPr lang="he-IL" sz="4800" b="0" i="1" u="none" strike="noStrike" kern="100" baseline="0" dirty="0">
                <a:solidFill>
                  <a:srgbClr val="0F4761"/>
                </a:solidFill>
                <a:latin typeface="Times New Roman" panose="02020603050405020304" pitchFamily="18" charset="0"/>
                <a:cs typeface="Times New Roman" panose="02020603050405020304" pitchFamily="18" charset="0"/>
              </a:rPr>
              <a:t>בחלק העליון והבולט יש שמש בחרתי כדי לייצג את האור והנעימות, שאופק העביר לסביבתו.  בני משפחתו וחבריו סיפרו על אופק ואמרו שהיה חבר ובן משפחה דואג ואוהב מאוד ותמיד שם אחרים לפניו. </a:t>
            </a:r>
          </a:p>
          <a:p>
            <a:pPr marL="914400" lvl="2" indent="0" algn="l">
              <a:buNone/>
            </a:pPr>
            <a:r>
              <a:rPr lang="he-IL" sz="4900" b="0" i="1" u="none" strike="noStrike" kern="100" baseline="0" dirty="0">
                <a:solidFill>
                  <a:srgbClr val="0F4761"/>
                </a:solidFill>
                <a:latin typeface="Times New Roman" panose="02020603050405020304" pitchFamily="18" charset="0"/>
                <a:cs typeface="Times New Roman" panose="02020603050405020304" pitchFamily="18" charset="0"/>
              </a:rPr>
              <a:t>נוי </a:t>
            </a:r>
            <a:r>
              <a:rPr lang="he-IL" sz="4900" b="0" i="1" u="none" strike="noStrike" kern="100" baseline="0" dirty="0" err="1">
                <a:solidFill>
                  <a:srgbClr val="0F4761"/>
                </a:solidFill>
                <a:latin typeface="Times New Roman" panose="02020603050405020304" pitchFamily="18" charset="0"/>
                <a:cs typeface="Times New Roman" panose="02020603050405020304" pitchFamily="18" charset="0"/>
              </a:rPr>
              <a:t>פרימר</a:t>
            </a:r>
            <a:endParaRPr lang="he-IL" sz="49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R="0" lvl="2" rtl="1"/>
            <a:endParaRPr lang="he-IL" b="0" i="1" u="none" strike="noStrike" kern="100" baseline="0" dirty="0">
              <a:solidFill>
                <a:srgbClr val="0F4761"/>
              </a:solidFill>
              <a:latin typeface="Times New Roman" panose="02020603050405020304" pitchFamily="18" charset="0"/>
            </a:endParaRPr>
          </a:p>
        </p:txBody>
      </p:sp>
      <p:pic>
        <p:nvPicPr>
          <p:cNvPr id="4" name="תמונה 3" descr="תמונה שמכילה שרטוט, שבלונה, סמל, ציור&#10;&#10;התיאור נוצר באופן אוטומטי">
            <a:extLst>
              <a:ext uri="{FF2B5EF4-FFF2-40B4-BE49-F238E27FC236}">
                <a16:creationId xmlns:a16="http://schemas.microsoft.com/office/drawing/2014/main" id="{89F56C2E-B71D-A2A2-A49A-6C358DBF0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703494" y="1670654"/>
            <a:ext cx="4735286" cy="3551465"/>
          </a:xfrm>
          <a:prstGeom prst="rect">
            <a:avLst/>
          </a:prstGeom>
        </p:spPr>
      </p:pic>
    </p:spTree>
    <p:extLst>
      <p:ext uri="{BB962C8B-B14F-4D97-AF65-F5344CB8AC3E}">
        <p14:creationId xmlns:p14="http://schemas.microsoft.com/office/powerpoint/2010/main" val="4267797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תמונה 18" descr="תמונה שמכילה טקסט, חולצה, אומנות, נייר&#10;&#10;התיאור נוצר באופן אוטומטי">
            <a:extLst>
              <a:ext uri="{FF2B5EF4-FFF2-40B4-BE49-F238E27FC236}">
                <a16:creationId xmlns:a16="http://schemas.microsoft.com/office/drawing/2014/main" id="{358F4526-D7DF-1335-9703-DBAC1BDB573F}"/>
              </a:ext>
            </a:extLst>
          </p:cNvPr>
          <p:cNvPicPr>
            <a:picLocks noChangeAspect="1"/>
          </p:cNvPicPr>
          <p:nvPr/>
        </p:nvPicPr>
        <p:blipFill rotWithShape="1">
          <a:blip r:embed="rId2">
            <a:extLst>
              <a:ext uri="{28A0092B-C50C-407E-A947-70E740481C1C}">
                <a14:useLocalDpi xmlns:a14="http://schemas.microsoft.com/office/drawing/2010/main" val="0"/>
              </a:ext>
            </a:extLst>
          </a:blip>
          <a:srcRect l="19601" r="40520" b="-2"/>
          <a:stretch/>
        </p:blipFill>
        <p:spPr>
          <a:xfrm rot="5400000">
            <a:off x="1650476" y="-1007014"/>
            <a:ext cx="3017405" cy="5674897"/>
          </a:xfrm>
          <a:prstGeom prst="rect">
            <a:avLst/>
          </a:prstGeom>
        </p:spPr>
      </p:pic>
      <p:pic>
        <p:nvPicPr>
          <p:cNvPr id="11" name="תמונה 10" descr="תמונה שמכילה אומנות, שרטוט, ציור, לבן&#10;&#10;התיאור נוצר באופן אוטומטי">
            <a:extLst>
              <a:ext uri="{FF2B5EF4-FFF2-40B4-BE49-F238E27FC236}">
                <a16:creationId xmlns:a16="http://schemas.microsoft.com/office/drawing/2014/main" id="{F718CF58-BEFD-4E5C-F1BD-3A8B86023824}"/>
              </a:ext>
            </a:extLst>
          </p:cNvPr>
          <p:cNvPicPr>
            <a:picLocks noChangeAspect="1"/>
          </p:cNvPicPr>
          <p:nvPr/>
        </p:nvPicPr>
        <p:blipFill rotWithShape="1">
          <a:blip r:embed="rId3">
            <a:extLst>
              <a:ext uri="{28A0092B-C50C-407E-A947-70E740481C1C}">
                <a14:useLocalDpi xmlns:a14="http://schemas.microsoft.com/office/drawing/2010/main" val="0"/>
              </a:ext>
            </a:extLst>
          </a:blip>
          <a:srcRect l="18536" r="44591" b="-2"/>
          <a:stretch/>
        </p:blipFill>
        <p:spPr>
          <a:xfrm rot="5400000">
            <a:off x="1764201" y="2068381"/>
            <a:ext cx="2789954" cy="5674897"/>
          </a:xfrm>
          <a:prstGeom prst="rect">
            <a:avLst/>
          </a:prstGeom>
        </p:spPr>
      </p:pic>
      <p:pic>
        <p:nvPicPr>
          <p:cNvPr id="15" name="תמונה 14" descr="תמונה שמכילה טקסט, שרטוט, מכתב, ציור&#10;&#10;התיאור נוצר באופן אוטומטי">
            <a:extLst>
              <a:ext uri="{FF2B5EF4-FFF2-40B4-BE49-F238E27FC236}">
                <a16:creationId xmlns:a16="http://schemas.microsoft.com/office/drawing/2014/main" id="{9740B2F2-088B-A687-D0AE-2BFA5194D3DC}"/>
              </a:ext>
            </a:extLst>
          </p:cNvPr>
          <p:cNvPicPr>
            <a:picLocks noChangeAspect="1"/>
          </p:cNvPicPr>
          <p:nvPr/>
        </p:nvPicPr>
        <p:blipFill rotWithShape="1">
          <a:blip r:embed="rId4">
            <a:extLst>
              <a:ext uri="{28A0092B-C50C-407E-A947-70E740481C1C}">
                <a14:useLocalDpi xmlns:a14="http://schemas.microsoft.com/office/drawing/2010/main" val="0"/>
              </a:ext>
            </a:extLst>
          </a:blip>
          <a:srcRect r="20979" b="-2"/>
          <a:stretch/>
        </p:blipFill>
        <p:spPr>
          <a:xfrm rot="5400000">
            <a:off x="6043284" y="473821"/>
            <a:ext cx="5979074" cy="5674897"/>
          </a:xfrm>
          <a:prstGeom prst="rect">
            <a:avLst/>
          </a:prstGeom>
        </p:spPr>
      </p:pic>
    </p:spTree>
    <p:extLst>
      <p:ext uri="{BB962C8B-B14F-4D97-AF65-F5344CB8AC3E}">
        <p14:creationId xmlns:p14="http://schemas.microsoft.com/office/powerpoint/2010/main" val="257969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929811" y="1983618"/>
            <a:ext cx="5170711" cy="4874382"/>
          </a:xfrm>
        </p:spPr>
        <p:txBody>
          <a:bodyPr>
            <a:normAutofit/>
          </a:bodyPr>
          <a:lstStyle/>
          <a:p>
            <a:pPr marL="914400" lvl="2" indent="0">
              <a:buNone/>
            </a:pPr>
            <a:endParaRPr lang="he-IL" sz="1800" b="0" i="1" u="none" strike="noStrike" kern="100" baseline="0" dirty="0">
              <a:solidFill>
                <a:srgbClr val="202124"/>
              </a:solidFill>
              <a:latin typeface="Times New Roman" panose="02020603050405020304" pitchFamily="18" charset="0"/>
            </a:endParaRPr>
          </a:p>
          <a:p>
            <a:pPr marL="914400" lvl="2" indent="0">
              <a:buNone/>
            </a:pP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בחרנו ברז אבולעפיה</a:t>
            </a:r>
          </a:p>
          <a:p>
            <a:pPr marL="914400" lvl="2" indent="0">
              <a:buNone/>
            </a:pP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הסמל מורכב מעץ תפוזים שהיה הפרי האהוב על רז, הגזע של העץ הוא גיטרה שמסמלת את האהבה של רז למוזיקה שהייתה חלק משמעותי מחייו</a:t>
            </a:r>
            <a:r>
              <a:rPr lang="en-US" sz="1800" b="0" i="1" u="none" strike="noStrike" kern="100" baseline="0" dirty="0">
                <a:solidFill>
                  <a:srgbClr val="0F4761"/>
                </a:solidFill>
                <a:latin typeface="Aptos" panose="020B0004020202020204" pitchFamily="34" charset="0"/>
                <a:cs typeface="Times New Roman" panose="02020603050405020304" pitchFamily="18" charset="0"/>
              </a:rPr>
              <a:t>. </a:t>
            </a: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המשולשים בתחתית הסמל הם כמו </a:t>
            </a:r>
            <a:r>
              <a:rPr lang="he-IL" sz="1800" b="0" i="1" u="none" strike="noStrike" kern="100" baseline="0" dirty="0" err="1">
                <a:solidFill>
                  <a:srgbClr val="0F4761"/>
                </a:solidFill>
                <a:latin typeface="Times New Roman" panose="02020603050405020304" pitchFamily="18" charset="0"/>
                <a:cs typeface="Times New Roman" panose="02020603050405020304" pitchFamily="18" charset="0"/>
              </a:rPr>
              <a:t>המנדלות</a:t>
            </a: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 שהיו מקועקעות על היד של רז.</a:t>
            </a:r>
          </a:p>
          <a:p>
            <a:pPr marL="914400" lvl="2" indent="0">
              <a:buNone/>
            </a:pP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ליבי בן חור, גון ברגר </a:t>
            </a:r>
            <a:r>
              <a:rPr lang="he-IL" sz="1800" b="0" i="1" u="none" strike="noStrike" kern="100" baseline="0" dirty="0" err="1">
                <a:solidFill>
                  <a:srgbClr val="0F4761"/>
                </a:solidFill>
                <a:latin typeface="Times New Roman" panose="02020603050405020304" pitchFamily="18" charset="0"/>
                <a:cs typeface="Times New Roman" panose="02020603050405020304" pitchFamily="18" charset="0"/>
              </a:rPr>
              <a:t>יהלי</a:t>
            </a:r>
            <a:r>
              <a:rPr lang="he-IL" sz="1800" b="0" i="1" u="none" strike="noStrike" kern="100" baseline="0" dirty="0">
                <a:solidFill>
                  <a:srgbClr val="0F4761"/>
                </a:solidFill>
                <a:latin typeface="Times New Roman" panose="02020603050405020304" pitchFamily="18" charset="0"/>
                <a:cs typeface="Times New Roman" panose="02020603050405020304" pitchFamily="18" charset="0"/>
              </a:rPr>
              <a:t> פולג וניר איל</a:t>
            </a:r>
          </a:p>
          <a:p>
            <a:pPr marR="0" lvl="2" rtl="1"/>
            <a:endParaRPr lang="he-IL" b="0" i="1" u="none" strike="noStrike" kern="100" baseline="0" dirty="0">
              <a:solidFill>
                <a:srgbClr val="0F4761"/>
              </a:solidFill>
              <a:latin typeface="Times New Roman" panose="02020603050405020304" pitchFamily="18" charset="0"/>
            </a:endParaRPr>
          </a:p>
        </p:txBody>
      </p:sp>
      <p:pic>
        <p:nvPicPr>
          <p:cNvPr id="5" name="תמונה 4" descr="תמונה שמכילה שרטוט, ציור, שבלונה, שחור ולבן&#10;&#10;התיאור נוצר באופן אוטומטי">
            <a:extLst>
              <a:ext uri="{FF2B5EF4-FFF2-40B4-BE49-F238E27FC236}">
                <a16:creationId xmlns:a16="http://schemas.microsoft.com/office/drawing/2014/main" id="{0351ECF4-64E5-AB56-6974-44131DB4E42F}"/>
              </a:ext>
            </a:extLst>
          </p:cNvPr>
          <p:cNvPicPr>
            <a:picLocks noChangeAspect="1"/>
          </p:cNvPicPr>
          <p:nvPr/>
        </p:nvPicPr>
        <p:blipFill rotWithShape="1">
          <a:blip r:embed="rId2">
            <a:extLst>
              <a:ext uri="{28A0092B-C50C-407E-A947-70E740481C1C}">
                <a14:useLocalDpi xmlns:a14="http://schemas.microsoft.com/office/drawing/2010/main" val="0"/>
              </a:ext>
            </a:extLst>
          </a:blip>
          <a:srcRect l="4286" r="13928"/>
          <a:stretch/>
        </p:blipFill>
        <p:spPr>
          <a:xfrm>
            <a:off x="1012372" y="1317172"/>
            <a:ext cx="4819468" cy="4419600"/>
          </a:xfrm>
          <a:prstGeom prst="rect">
            <a:avLst/>
          </a:prstGeom>
        </p:spPr>
      </p:pic>
    </p:spTree>
    <p:extLst>
      <p:ext uri="{BB962C8B-B14F-4D97-AF65-F5344CB8AC3E}">
        <p14:creationId xmlns:p14="http://schemas.microsoft.com/office/powerpoint/2010/main" val="157431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 name="תמונה 20" descr="תמונה שמכילה טקסט, תיק, נייר, מכתב&#10;&#10;התיאור נוצר באופן אוטומטי">
            <a:extLst>
              <a:ext uri="{FF2B5EF4-FFF2-40B4-BE49-F238E27FC236}">
                <a16:creationId xmlns:a16="http://schemas.microsoft.com/office/drawing/2014/main" id="{61FA31D8-B999-C513-C510-625FAD9417EA}"/>
              </a:ext>
            </a:extLst>
          </p:cNvPr>
          <p:cNvPicPr>
            <a:picLocks noChangeAspect="1"/>
          </p:cNvPicPr>
          <p:nvPr/>
        </p:nvPicPr>
        <p:blipFill rotWithShape="1">
          <a:blip r:embed="rId2">
            <a:extLst>
              <a:ext uri="{28A0092B-C50C-407E-A947-70E740481C1C}">
                <a14:useLocalDpi xmlns:a14="http://schemas.microsoft.com/office/drawing/2010/main" val="0"/>
              </a:ext>
            </a:extLst>
          </a:blip>
          <a:srcRect l="29053" r="30891" b="-2"/>
          <a:stretch/>
        </p:blipFill>
        <p:spPr>
          <a:xfrm rot="5400000">
            <a:off x="1643760" y="-1000293"/>
            <a:ext cx="3030842" cy="5674894"/>
          </a:xfrm>
          <a:prstGeom prst="rect">
            <a:avLst/>
          </a:prstGeom>
        </p:spPr>
      </p:pic>
      <p:pic>
        <p:nvPicPr>
          <p:cNvPr id="9" name="תמונה 8" descr="תמונה שמכילה טקסט, שרטוט, לבן, ציור&#10;&#10;התיאור נוצר באופן אוטומטי">
            <a:extLst>
              <a:ext uri="{FF2B5EF4-FFF2-40B4-BE49-F238E27FC236}">
                <a16:creationId xmlns:a16="http://schemas.microsoft.com/office/drawing/2014/main" id="{4C8162E5-19D7-5E2C-E980-52A75961C126}"/>
              </a:ext>
            </a:extLst>
          </p:cNvPr>
          <p:cNvPicPr>
            <a:picLocks noChangeAspect="1"/>
          </p:cNvPicPr>
          <p:nvPr/>
        </p:nvPicPr>
        <p:blipFill rotWithShape="1">
          <a:blip r:embed="rId3">
            <a:extLst>
              <a:ext uri="{28A0092B-C50C-407E-A947-70E740481C1C}">
                <a14:useLocalDpi xmlns:a14="http://schemas.microsoft.com/office/drawing/2010/main" val="0"/>
              </a:ext>
            </a:extLst>
          </a:blip>
          <a:srcRect l="1562" r="20638" b="1"/>
          <a:stretch/>
        </p:blipFill>
        <p:spPr>
          <a:xfrm rot="5400000">
            <a:off x="271766" y="3574258"/>
            <a:ext cx="2776517" cy="2676579"/>
          </a:xfrm>
          <a:prstGeom prst="rect">
            <a:avLst/>
          </a:prstGeom>
        </p:spPr>
      </p:pic>
      <p:pic>
        <p:nvPicPr>
          <p:cNvPr id="23" name="תמונה 22" descr="תמונה שמכילה טקסט, נייר, מוצר נייר, מכתב&#10;&#10;התיאור נוצר באופן אוטומטי">
            <a:extLst>
              <a:ext uri="{FF2B5EF4-FFF2-40B4-BE49-F238E27FC236}">
                <a16:creationId xmlns:a16="http://schemas.microsoft.com/office/drawing/2014/main" id="{4A484314-4BCD-05DA-2E0F-CAC06B85BB54}"/>
              </a:ext>
            </a:extLst>
          </p:cNvPr>
          <p:cNvPicPr>
            <a:picLocks noChangeAspect="1"/>
          </p:cNvPicPr>
          <p:nvPr/>
        </p:nvPicPr>
        <p:blipFill rotWithShape="1">
          <a:blip r:embed="rId4">
            <a:extLst>
              <a:ext uri="{28A0092B-C50C-407E-A947-70E740481C1C}">
                <a14:useLocalDpi xmlns:a14="http://schemas.microsoft.com/office/drawing/2010/main" val="0"/>
              </a:ext>
            </a:extLst>
          </a:blip>
          <a:srcRect l="966" r="25386" b="1"/>
          <a:stretch/>
        </p:blipFill>
        <p:spPr>
          <a:xfrm rot="5400000">
            <a:off x="3185115" y="3489292"/>
            <a:ext cx="2785951" cy="2837076"/>
          </a:xfrm>
          <a:prstGeom prst="rect">
            <a:avLst/>
          </a:prstGeom>
        </p:spPr>
      </p:pic>
      <p:pic>
        <p:nvPicPr>
          <p:cNvPr id="5" name="תמונה 4" descr="תמונה שמכילה טקסט, לבן&#10;&#10;התיאור נוצר באופן אוטומטי">
            <a:extLst>
              <a:ext uri="{FF2B5EF4-FFF2-40B4-BE49-F238E27FC236}">
                <a16:creationId xmlns:a16="http://schemas.microsoft.com/office/drawing/2014/main" id="{1F2E59FF-1B94-1EBA-CEA3-5D04599B161F}"/>
              </a:ext>
            </a:extLst>
          </p:cNvPr>
          <p:cNvPicPr>
            <a:picLocks noChangeAspect="1"/>
          </p:cNvPicPr>
          <p:nvPr/>
        </p:nvPicPr>
        <p:blipFill rotWithShape="1">
          <a:blip r:embed="rId5">
            <a:extLst>
              <a:ext uri="{28A0092B-C50C-407E-A947-70E740481C1C}">
                <a14:useLocalDpi xmlns:a14="http://schemas.microsoft.com/office/drawing/2010/main" val="0"/>
              </a:ext>
            </a:extLst>
          </a:blip>
          <a:srcRect r="20979" b="-2"/>
          <a:stretch/>
        </p:blipFill>
        <p:spPr>
          <a:xfrm rot="5400000">
            <a:off x="6043282" y="473823"/>
            <a:ext cx="5979074" cy="5674892"/>
          </a:xfrm>
          <a:prstGeom prst="rect">
            <a:avLst/>
          </a:prstGeom>
        </p:spPr>
      </p:pic>
    </p:spTree>
    <p:extLst>
      <p:ext uri="{BB962C8B-B14F-4D97-AF65-F5344CB8AC3E}">
        <p14:creationId xmlns:p14="http://schemas.microsoft.com/office/powerpoint/2010/main" val="27999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E2D749B6-B7EB-178D-C56B-5B184A53840E}"/>
              </a:ext>
            </a:extLst>
          </p:cNvPr>
          <p:cNvSpPr>
            <a:spLocks noGrp="1"/>
          </p:cNvSpPr>
          <p:nvPr>
            <p:ph type="body" idx="1"/>
          </p:nvPr>
        </p:nvSpPr>
        <p:spPr>
          <a:xfrm>
            <a:off x="5725885" y="1001486"/>
            <a:ext cx="5170711" cy="4874382"/>
          </a:xfrm>
        </p:spPr>
        <p:txBody>
          <a:bodyPr>
            <a:normAutofit/>
          </a:bodyPr>
          <a:lstStyle/>
          <a:p>
            <a:pPr marL="914400" lvl="2" indent="0">
              <a:buNone/>
            </a:pPr>
            <a:endParaRPr lang="he-IL" sz="4800" b="0" i="1" u="none" strike="noStrike" kern="100" baseline="0" dirty="0">
              <a:solidFill>
                <a:srgbClr val="0F4761"/>
              </a:solidFill>
              <a:latin typeface="Times New Roman" panose="02020603050405020304" pitchFamily="18" charset="0"/>
              <a:cs typeface="Times New Roman" panose="02020603050405020304" pitchFamily="18" charset="0"/>
            </a:endParaRPr>
          </a:p>
          <a:p>
            <a:pPr marR="0" lvl="2" rtl="1"/>
            <a:endParaRPr lang="he-IL" b="0" i="1" u="none" strike="noStrike" kern="100" baseline="0" dirty="0">
              <a:solidFill>
                <a:srgbClr val="0F4761"/>
              </a:solidFill>
              <a:latin typeface="Times New Roman" panose="02020603050405020304" pitchFamily="18" charset="0"/>
            </a:endParaRPr>
          </a:p>
        </p:txBody>
      </p:sp>
      <p:pic>
        <p:nvPicPr>
          <p:cNvPr id="5" name="תמונה 4" descr="תמונה שמכילה שרטוט, אומנות&#10;&#10;התיאור נוצר באופן אוטומטי">
            <a:extLst>
              <a:ext uri="{FF2B5EF4-FFF2-40B4-BE49-F238E27FC236}">
                <a16:creationId xmlns:a16="http://schemas.microsoft.com/office/drawing/2014/main" id="{037D83AB-8C76-694F-0D10-B61B861B2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882" y="907113"/>
            <a:ext cx="3392716" cy="2544537"/>
          </a:xfrm>
          <a:prstGeom prst="rect">
            <a:avLst/>
          </a:prstGeom>
        </p:spPr>
      </p:pic>
      <p:pic>
        <p:nvPicPr>
          <p:cNvPr id="6" name="תמונה 5" descr="תמונה שמכילה שרטוט, אומנות, ציור, אומנות ילדים&#10;&#10;התיאור נוצר באופן אוטומטי">
            <a:extLst>
              <a:ext uri="{FF2B5EF4-FFF2-40B4-BE49-F238E27FC236}">
                <a16:creationId xmlns:a16="http://schemas.microsoft.com/office/drawing/2014/main" id="{C8BBBEA0-28A4-921D-A0FC-856CF05CA237}"/>
              </a:ext>
            </a:extLst>
          </p:cNvPr>
          <p:cNvPicPr>
            <a:picLocks noChangeAspect="1"/>
          </p:cNvPicPr>
          <p:nvPr/>
        </p:nvPicPr>
        <p:blipFill rotWithShape="1">
          <a:blip r:embed="rId3">
            <a:extLst>
              <a:ext uri="{28A0092B-C50C-407E-A947-70E740481C1C}">
                <a14:useLocalDpi xmlns:a14="http://schemas.microsoft.com/office/drawing/2010/main" val="0"/>
              </a:ext>
            </a:extLst>
          </a:blip>
          <a:srcRect t="3862" r="5953" b="8413"/>
          <a:stretch/>
        </p:blipFill>
        <p:spPr>
          <a:xfrm rot="16200000">
            <a:off x="1023023" y="1520843"/>
            <a:ext cx="4085788" cy="2858326"/>
          </a:xfrm>
          <a:prstGeom prst="rect">
            <a:avLst/>
          </a:prstGeom>
        </p:spPr>
      </p:pic>
      <p:sp>
        <p:nvSpPr>
          <p:cNvPr id="8" name="תיבת טקסט 7">
            <a:extLst>
              <a:ext uri="{FF2B5EF4-FFF2-40B4-BE49-F238E27FC236}">
                <a16:creationId xmlns:a16="http://schemas.microsoft.com/office/drawing/2014/main" id="{C8DE0749-3685-2E50-8F9D-3C6C70C6FEFB}"/>
              </a:ext>
            </a:extLst>
          </p:cNvPr>
          <p:cNvSpPr txBox="1"/>
          <p:nvPr/>
        </p:nvSpPr>
        <p:spPr>
          <a:xfrm>
            <a:off x="7241725" y="3429000"/>
            <a:ext cx="3676649" cy="2554545"/>
          </a:xfrm>
          <a:prstGeom prst="rect">
            <a:avLst/>
          </a:prstGeom>
          <a:noFill/>
        </p:spPr>
        <p:txBody>
          <a:bodyPr wrap="square">
            <a:spAutoFit/>
          </a:bodyPr>
          <a:lstStyle/>
          <a:p>
            <a:pPr marL="914400" lvl="2" indent="0" algn="r">
              <a:buNone/>
            </a:pPr>
            <a:endParaRPr lang="he-IL" sz="1600" b="0" i="1" u="none" strike="noStrike" kern="100" baseline="0" dirty="0">
              <a:solidFill>
                <a:srgbClr val="202124"/>
              </a:solidFill>
              <a:latin typeface="Times New Roman" panose="02020603050405020304" pitchFamily="18" charset="0"/>
            </a:endParaRP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באמין </a:t>
            </a:r>
            <a:r>
              <a:rPr lang="he-IL" sz="1600" b="0" i="1" u="none" strike="noStrike" kern="100" baseline="0" dirty="0" err="1">
                <a:solidFill>
                  <a:schemeClr val="accent3">
                    <a:lumMod val="75000"/>
                  </a:schemeClr>
                </a:solidFill>
                <a:latin typeface="Times New Roman" panose="02020603050405020304" pitchFamily="18" charset="0"/>
                <a:cs typeface="Times New Roman" panose="02020603050405020304" pitchFamily="18" charset="0"/>
              </a:rPr>
              <a:t>אחונדוב</a:t>
            </a:r>
            <a:endPar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endParaRPr>
          </a:p>
          <a:p>
            <a:pPr marL="914400" lvl="2" indent="0" algn="r" rtl="1">
              <a:buNone/>
            </a:pPr>
            <a:r>
              <a:rPr lang="he-IL" sz="1600" i="1" kern="100" dirty="0">
                <a:solidFill>
                  <a:schemeClr val="accent3">
                    <a:lumMod val="75000"/>
                  </a:schemeClr>
                </a:solidFill>
                <a:latin typeface="Times New Roman" panose="02020603050405020304" pitchFamily="18" charset="0"/>
                <a:cs typeface="Times New Roman" panose="02020603050405020304" pitchFamily="18" charset="0"/>
              </a:rPr>
              <a:t>יצרתי</a:t>
            </a: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 גלגל של אופניים שעליו יש זרימה של מים. אמין אהב לרכב על אופניים ולכן רציתי לעשות משהו שקשור לאופניים בנוסף אמרו עליו את המשפט: "מים שקטים חודרים עמוק" אז החלטתי לצייר מים וזרימה שמאוד אפיינו אותו</a:t>
            </a:r>
            <a:r>
              <a:rPr lang="en-US"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a:t>
            </a: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אחינועם ליברמן</a:t>
            </a:r>
          </a:p>
        </p:txBody>
      </p:sp>
      <p:sp>
        <p:nvSpPr>
          <p:cNvPr id="12" name="תיבת טקסט 11">
            <a:extLst>
              <a:ext uri="{FF2B5EF4-FFF2-40B4-BE49-F238E27FC236}">
                <a16:creationId xmlns:a16="http://schemas.microsoft.com/office/drawing/2014/main" id="{95C3FA1C-BAF1-293B-87FE-9971CAF50F23}"/>
              </a:ext>
            </a:extLst>
          </p:cNvPr>
          <p:cNvSpPr txBox="1"/>
          <p:nvPr/>
        </p:nvSpPr>
        <p:spPr>
          <a:xfrm>
            <a:off x="815976" y="4906327"/>
            <a:ext cx="6112328" cy="1077218"/>
          </a:xfrm>
          <a:prstGeom prst="rect">
            <a:avLst/>
          </a:prstGeom>
          <a:noFill/>
        </p:spPr>
        <p:txBody>
          <a:bodyPr wrap="square">
            <a:spAutoFit/>
          </a:bodyPr>
          <a:lstStyle/>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בחרתי בעילי נחמן</a:t>
            </a: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את החולצה יצרתי בעקבות שראיתי שעילי אהב את הים ואת הסביבה שלו ושהוא מוקף באנשים, על החולצה עשיתי חבורת גולשים ביחד.</a:t>
            </a:r>
          </a:p>
          <a:p>
            <a:pPr marL="914400" lvl="2" indent="0" algn="r" rtl="1">
              <a:buNone/>
            </a:pPr>
            <a:r>
              <a:rPr lang="he-IL" sz="1600" b="0" i="1" u="none" strike="noStrike" kern="100" baseline="0" dirty="0">
                <a:solidFill>
                  <a:schemeClr val="accent3">
                    <a:lumMod val="75000"/>
                  </a:schemeClr>
                </a:solidFill>
                <a:latin typeface="Times New Roman" panose="02020603050405020304" pitchFamily="18" charset="0"/>
                <a:cs typeface="Times New Roman" panose="02020603050405020304" pitchFamily="18" charset="0"/>
              </a:rPr>
              <a:t>אורי סימון</a:t>
            </a:r>
          </a:p>
        </p:txBody>
      </p:sp>
    </p:spTree>
    <p:extLst>
      <p:ext uri="{BB962C8B-B14F-4D97-AF65-F5344CB8AC3E}">
        <p14:creationId xmlns:p14="http://schemas.microsoft.com/office/powerpoint/2010/main" val="2322750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תמונה 18" descr="תמונה שמכילה טקסט, נייר, מוצר נייר, מכתב&#10;&#10;התיאור נוצר באופן אוטומטי">
            <a:extLst>
              <a:ext uri="{FF2B5EF4-FFF2-40B4-BE49-F238E27FC236}">
                <a16:creationId xmlns:a16="http://schemas.microsoft.com/office/drawing/2014/main" id="{D033ED1C-5544-7D19-2EDC-63554D5FF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5794" y="952924"/>
            <a:ext cx="2475653" cy="1856739"/>
          </a:xfrm>
          <a:prstGeom prst="rect">
            <a:avLst/>
          </a:prstGeom>
        </p:spPr>
      </p:pic>
      <p:sp>
        <p:nvSpPr>
          <p:cNvPr id="37" name="Rectangle 3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תמונה 22" descr="תמונה שמכילה טקסט, שרטוט, סרט מצויר, ציור&#10;&#10;התיאור נוצר באופן אוטומטי">
            <a:extLst>
              <a:ext uri="{FF2B5EF4-FFF2-40B4-BE49-F238E27FC236}">
                <a16:creationId xmlns:a16="http://schemas.microsoft.com/office/drawing/2014/main" id="{B2EBE0F3-D68F-A63F-FFFE-5C31D65F88F6}"/>
              </a:ext>
            </a:extLst>
          </p:cNvPr>
          <p:cNvPicPr>
            <a:picLocks noChangeAspect="1"/>
          </p:cNvPicPr>
          <p:nvPr/>
        </p:nvPicPr>
        <p:blipFill rotWithShape="1">
          <a:blip r:embed="rId3">
            <a:extLst>
              <a:ext uri="{28A0092B-C50C-407E-A947-70E740481C1C}">
                <a14:useLocalDpi xmlns:a14="http://schemas.microsoft.com/office/drawing/2010/main" val="0"/>
              </a:ext>
            </a:extLst>
          </a:blip>
          <a:srcRect r="6977"/>
          <a:stretch/>
        </p:blipFill>
        <p:spPr>
          <a:xfrm rot="5400000">
            <a:off x="8705658" y="889642"/>
            <a:ext cx="2468623" cy="1990333"/>
          </a:xfrm>
          <a:prstGeom prst="rect">
            <a:avLst/>
          </a:prstGeom>
        </p:spPr>
      </p:pic>
      <p:sp>
        <p:nvSpPr>
          <p:cNvPr id="39" name="Rectangle 3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תמונה 20" descr="תמונה שמכילה טקסט, נייר, לבן, מוצר נייר&#10;&#10;התיאור נוצר באופן אוטומטי">
            <a:extLst>
              <a:ext uri="{FF2B5EF4-FFF2-40B4-BE49-F238E27FC236}">
                <a16:creationId xmlns:a16="http://schemas.microsoft.com/office/drawing/2014/main" id="{9B947825-48EF-DF7E-DF63-D7ACA56235D7}"/>
              </a:ext>
            </a:extLst>
          </p:cNvPr>
          <p:cNvPicPr>
            <a:picLocks noChangeAspect="1"/>
          </p:cNvPicPr>
          <p:nvPr/>
        </p:nvPicPr>
        <p:blipFill rotWithShape="1">
          <a:blip r:embed="rId4">
            <a:extLst>
              <a:ext uri="{28A0092B-C50C-407E-A947-70E740481C1C}">
                <a14:useLocalDpi xmlns:a14="http://schemas.microsoft.com/office/drawing/2010/main" val="0"/>
              </a:ext>
            </a:extLst>
          </a:blip>
          <a:srcRect r="5824"/>
          <a:stretch/>
        </p:blipFill>
        <p:spPr>
          <a:xfrm rot="5400000">
            <a:off x="939205" y="3999828"/>
            <a:ext cx="2471631" cy="1968362"/>
          </a:xfrm>
          <a:prstGeom prst="rect">
            <a:avLst/>
          </a:prstGeom>
        </p:spPr>
      </p:pic>
      <p:sp>
        <p:nvSpPr>
          <p:cNvPr id="41" name="Rectangle 4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תמונה 27" descr="תמונה שמכילה טקסט, לבן, שרטוט, אומנות&#10;&#10;התיאור נוצר באופן אוטומטי">
            <a:extLst>
              <a:ext uri="{FF2B5EF4-FFF2-40B4-BE49-F238E27FC236}">
                <a16:creationId xmlns:a16="http://schemas.microsoft.com/office/drawing/2014/main" id="{BE10371F-01DB-8DA7-3F78-B7F62F884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39525" y="1809578"/>
            <a:ext cx="4337204" cy="3252903"/>
          </a:xfrm>
          <a:prstGeom prst="rect">
            <a:avLst/>
          </a:prstGeom>
        </p:spPr>
      </p:pic>
      <p:sp>
        <p:nvSpPr>
          <p:cNvPr id="43" name="Rectangle 4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תמונה 25" descr="תמונה שמכילה טקסט, שרטוט, לבן, מכתב&#10;&#10;התיאור נוצר באופן אוטומטי">
            <a:extLst>
              <a:ext uri="{FF2B5EF4-FFF2-40B4-BE49-F238E27FC236}">
                <a16:creationId xmlns:a16="http://schemas.microsoft.com/office/drawing/2014/main" id="{71AACFA2-6137-878D-070C-370EF0577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707669" y="4063299"/>
            <a:ext cx="2464601" cy="1848450"/>
          </a:xfrm>
          <a:prstGeom prst="rect">
            <a:avLst/>
          </a:prstGeom>
        </p:spPr>
      </p:pic>
    </p:spTree>
    <p:extLst>
      <p:ext uri="{BB962C8B-B14F-4D97-AF65-F5344CB8AC3E}">
        <p14:creationId xmlns:p14="http://schemas.microsoft.com/office/powerpoint/2010/main" val="41500734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אורגני">
  <a:themeElements>
    <a:clrScheme name="אורגני">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אורגני">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אורגני">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1492</TotalTime>
  <Words>865</Words>
  <Application>Microsoft Office PowerPoint</Application>
  <PresentationFormat>מסך רחב</PresentationFormat>
  <Paragraphs>59</Paragraphs>
  <Slides>15</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Aptos</vt:lpstr>
      <vt:lpstr>Arial</vt:lpstr>
      <vt:lpstr>Garamond</vt:lpstr>
      <vt:lpstr>Roboto</vt:lpstr>
      <vt:lpstr>Times New Roman</vt:lpstr>
      <vt:lpstr>אורגני</vt:lpstr>
      <vt:lpstr>חותם בדמותם</vt:lpstr>
      <vt:lpstr>תהליך העבודה בסדנא</vt:lpstr>
      <vt:lpstr>יצירת גלופה- והדפסת החולצה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קישור לדימויים -להדפסה</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גילי רוש</dc:creator>
  <cp:lastModifiedBy>גילי רוש</cp:lastModifiedBy>
  <cp:revision>13</cp:revision>
  <dcterms:created xsi:type="dcterms:W3CDTF">2024-07-10T11:58:38Z</dcterms:created>
  <dcterms:modified xsi:type="dcterms:W3CDTF">2024-07-11T12:52:40Z</dcterms:modified>
</cp:coreProperties>
</file>